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71" r:id="rId4"/>
  </p:sldMasterIdLst>
  <p:notesMasterIdLst>
    <p:notesMasterId r:id="rId29"/>
  </p:notesMasterIdLst>
  <p:sldIdLst>
    <p:sldId id="354" r:id="rId5"/>
    <p:sldId id="355" r:id="rId6"/>
    <p:sldId id="257" r:id="rId7"/>
    <p:sldId id="256" r:id="rId8"/>
    <p:sldId id="268" r:id="rId9"/>
    <p:sldId id="341" r:id="rId10"/>
    <p:sldId id="352" r:id="rId11"/>
    <p:sldId id="287" r:id="rId12"/>
    <p:sldId id="348" r:id="rId13"/>
    <p:sldId id="345" r:id="rId14"/>
    <p:sldId id="344" r:id="rId15"/>
    <p:sldId id="327" r:id="rId16"/>
    <p:sldId id="342" r:id="rId17"/>
    <p:sldId id="346" r:id="rId18"/>
    <p:sldId id="347" r:id="rId19"/>
    <p:sldId id="266" r:id="rId20"/>
    <p:sldId id="267" r:id="rId21"/>
    <p:sldId id="349" r:id="rId22"/>
    <p:sldId id="357" r:id="rId23"/>
    <p:sldId id="350" r:id="rId24"/>
    <p:sldId id="326" r:id="rId25"/>
    <p:sldId id="351" r:id="rId26"/>
    <p:sldId id="302" r:id="rId27"/>
    <p:sldId id="30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EB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45" autoAdjust="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E4860-DCD8-406A-99F3-ED3764B4B3C9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1D7DF-6848-4B17-ACEA-EBFD53E10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80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DFBA-3036-4E9F-923B-DE89A5F8E18B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8D59-313A-418D-BCC3-8114729BB3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DFBA-3036-4E9F-923B-DE89A5F8E18B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8D59-313A-418D-BCC3-8114729BB3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DFBA-3036-4E9F-923B-DE89A5F8E18B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8D59-313A-418D-BCC3-8114729BB3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E935634-E667-4187-AF44-BECBFF242C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7897912-24D5-4934-A548-1DB46CA8F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 canoe.jpg                                                      004CBBE2Macintosh HD                   BB702970: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72050"/>
            <a:ext cx="9145588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425" y="5756275"/>
            <a:ext cx="31242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762000" y="2743200"/>
            <a:ext cx="7678737" cy="5334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38200" y="3505200"/>
            <a:ext cx="7543800" cy="762000"/>
          </a:xfrm>
        </p:spPr>
        <p:txBody>
          <a:bodyPr/>
          <a:lstStyle>
            <a:lvl1pPr marL="0" indent="0" algn="ctr">
              <a:buFont typeface="Times" pitchFamily="-111" charset="0"/>
              <a:buNone/>
              <a:defRPr sz="20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4897E84-1951-439F-AA04-831344B226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24C81-8E30-46E0-B2AB-AA9FAF8481D4}" type="datetimeFigureOut">
              <a:rPr lang="en-CA" smtClean="0"/>
              <a:t>30/01/2013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B48CE-99F6-416E-A50A-21CB822DA8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4466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8FCA34D-0DE9-4238-90D0-B9568772B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DFBA-3036-4E9F-923B-DE89A5F8E18B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8D59-313A-418D-BCC3-8114729BB3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DFBA-3036-4E9F-923B-DE89A5F8E18B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8D59-313A-418D-BCC3-8114729BB3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DFBA-3036-4E9F-923B-DE89A5F8E18B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8D59-313A-418D-BCC3-8114729BB3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DFBA-3036-4E9F-923B-DE89A5F8E18B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8D59-313A-418D-BCC3-8114729BB3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DFBA-3036-4E9F-923B-DE89A5F8E18B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8D59-313A-418D-BCC3-8114729BB3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DFBA-3036-4E9F-923B-DE89A5F8E18B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8D59-313A-418D-BCC3-8114729BB3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DFBA-3036-4E9F-923B-DE89A5F8E18B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8D59-313A-418D-BCC3-8114729BB3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DFBA-3036-4E9F-923B-DE89A5F8E18B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8D59-313A-418D-BCC3-8114729BB3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6DFBA-3036-4E9F-923B-DE89A5F8E18B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58D59-313A-418D-BCC3-8114729BB3A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533400"/>
            <a:ext cx="81629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1333500"/>
            <a:ext cx="811053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525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Helvetica" pitchFamily="-111" charset="0"/>
                <a:ea typeface="ＭＳ Ｐゴシック" pitchFamily="-111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0925" y="6286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Helvetica" pitchFamily="-111" charset="0"/>
                <a:ea typeface="ＭＳ Ｐゴシック" pitchFamily="-111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Helvetica" pitchFamily="-111" charset="0"/>
                <a:ea typeface="ＭＳ Ｐゴシック" pitchFamily="-111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FBA4FD-28D3-4904-8E6D-AED37D140F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9223" name="Picture 7" descr="swoo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13413"/>
            <a:ext cx="9144000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6121400"/>
            <a:ext cx="2057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9" descr="swoo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13413"/>
            <a:ext cx="9144000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6121400"/>
            <a:ext cx="2057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-111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-111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-111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Times" pitchFamily="18" charset="0"/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Times" pitchFamily="18" charset="0"/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Times" pitchFamily="18" charset="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Times" pitchFamily="18" charset="0"/>
        <a:buChar char="•"/>
        <a:defRPr>
          <a:solidFill>
            <a:schemeClr val="tx1"/>
          </a:solidFill>
          <a:latin typeface="+mn-lt"/>
          <a:ea typeface="ＭＳ Ｐゴシック" pitchFamily="-111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5000"/>
        <a:buChar char="•"/>
        <a:defRPr>
          <a:solidFill>
            <a:schemeClr val="tx1"/>
          </a:solidFill>
          <a:latin typeface="+mn-lt"/>
          <a:ea typeface="ＭＳ Ｐゴシック" pitchFamily="-111" charset="-128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Char char="•"/>
        <a:defRPr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Char char="•"/>
        <a:defRPr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Char char="•"/>
        <a:defRPr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Char char="•"/>
        <a:defRPr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533400"/>
            <a:ext cx="81629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1333500"/>
            <a:ext cx="811053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525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Helvetica" pitchFamily="-111" charset="0"/>
                <a:ea typeface="ＭＳ Ｐゴシック" pitchFamily="-111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0925" y="6286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Helvetica" pitchFamily="-111" charset="0"/>
                <a:ea typeface="ＭＳ Ｐゴシック" pitchFamily="-111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Helvetica" pitchFamily="-111" charset="0"/>
                <a:ea typeface="ＭＳ Ｐゴシック" pitchFamily="-111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97DA16-7BAB-4365-97D9-EE90C1843E0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8199" name="Picture 7" descr="swo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13413"/>
            <a:ext cx="9144000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6121400"/>
            <a:ext cx="2057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 descr="swo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13413"/>
            <a:ext cx="9144000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6121400"/>
            <a:ext cx="2057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3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-111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-111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-111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Times" pitchFamily="18" charset="0"/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Times" pitchFamily="18" charset="0"/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Times" pitchFamily="18" charset="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Times" pitchFamily="18" charset="0"/>
        <a:buChar char="•"/>
        <a:defRPr>
          <a:solidFill>
            <a:schemeClr val="tx1"/>
          </a:solidFill>
          <a:latin typeface="+mn-lt"/>
          <a:ea typeface="ＭＳ Ｐゴシック" pitchFamily="-111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5000"/>
        <a:buChar char="•"/>
        <a:defRPr>
          <a:solidFill>
            <a:schemeClr val="tx1"/>
          </a:solidFill>
          <a:latin typeface="+mn-lt"/>
          <a:ea typeface="ＭＳ Ｐゴシック" pitchFamily="-111" charset="-128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Char char="•"/>
        <a:defRPr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Char char="•"/>
        <a:defRPr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Char char="•"/>
        <a:defRPr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Char char="•"/>
        <a:defRPr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533400"/>
            <a:ext cx="81629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1333500"/>
            <a:ext cx="811053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525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Helvetica" pitchFamily="-111" charset="0"/>
                <a:ea typeface="ＭＳ Ｐゴシック" pitchFamily="-111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0925" y="62865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Helvetica" pitchFamily="-111" charset="0"/>
                <a:ea typeface="ＭＳ Ｐゴシック" pitchFamily="-111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Helvetica" pitchFamily="-111" charset="0"/>
                <a:ea typeface="ＭＳ Ｐゴシック" pitchFamily="-111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50D6CA-657B-477F-B1C6-144FBBC2052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22535" name="Picture 7" descr="swo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3413"/>
            <a:ext cx="9144000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6121400"/>
            <a:ext cx="2057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9" descr="swo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3413"/>
            <a:ext cx="9144000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6121400"/>
            <a:ext cx="2057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-111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-111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-111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Times" pitchFamily="18" charset="0"/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Times" pitchFamily="18" charset="0"/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Times" pitchFamily="18" charset="0"/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Times" pitchFamily="18" charset="0"/>
        <a:buChar char="•"/>
        <a:defRPr>
          <a:solidFill>
            <a:schemeClr val="tx1"/>
          </a:solidFill>
          <a:latin typeface="+mn-lt"/>
          <a:ea typeface="ＭＳ Ｐゴシック" pitchFamily="-111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5000"/>
        <a:buChar char="•"/>
        <a:defRPr>
          <a:solidFill>
            <a:schemeClr val="tx1"/>
          </a:solidFill>
          <a:latin typeface="+mn-lt"/>
          <a:ea typeface="ＭＳ Ｐゴシック" pitchFamily="-111" charset="-128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Char char="•"/>
        <a:defRPr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Char char="•"/>
        <a:defRPr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Char char="•"/>
        <a:defRPr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Char char="•"/>
        <a:defRPr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1026"/>
          <p:cNvSpPr>
            <a:spLocks noGrp="1" noChangeArrowheads="1"/>
          </p:cNvSpPr>
          <p:nvPr>
            <p:ph type="ctrTitle" idx="4294967295"/>
          </p:nvPr>
        </p:nvSpPr>
        <p:spPr>
          <a:xfrm>
            <a:off x="304800" y="304800"/>
            <a:ext cx="8534400" cy="2667000"/>
          </a:xfrm>
          <a:solidFill>
            <a:schemeClr val="tx1">
              <a:alpha val="41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36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Impacts of Wetland Loss in the Canadian Prairies</a:t>
            </a:r>
            <a:r>
              <a:rPr lang="en-US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4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Pascal </a:t>
            </a:r>
            <a:r>
              <a:rPr lang="en-US" sz="2400" i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Badiou</a:t>
            </a:r>
            <a:r>
              <a:rPr lang="en-US" sz="2400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Lyle </a:t>
            </a:r>
            <a:r>
              <a:rPr lang="en-US" sz="2400" i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Boychuck</a:t>
            </a:r>
            <a:r>
              <a:rPr lang="en-US" sz="2400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Bryan Page</a:t>
            </a:r>
            <a:br>
              <a:rPr lang="en-US" sz="2400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Ducks Unlimited Canada</a:t>
            </a:r>
            <a:r>
              <a:rPr lang="en-US" sz="1800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800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400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PPWB </a:t>
            </a:r>
            <a:r>
              <a:rPr lang="en-US" sz="2400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 </a:t>
            </a:r>
            <a:r>
              <a:rPr lang="en-US" sz="2400" i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30, 2013</a:t>
            </a:r>
          </a:p>
        </p:txBody>
      </p:sp>
      <p:pic>
        <p:nvPicPr>
          <p:cNvPr id="58371" name="Picture 1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62525"/>
            <a:ext cx="9145588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10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352" y="5756275"/>
            <a:ext cx="31242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962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1 Shovel Out 2011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8200"/>
            <a:ext cx="4514850" cy="6019800"/>
          </a:xfrm>
          <a:prstGeom prst="rect">
            <a:avLst/>
          </a:prstGeom>
        </p:spPr>
      </p:pic>
      <p:pic>
        <p:nvPicPr>
          <p:cNvPr id="4" name="Picture 3" descr="DSC019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72050" y="0"/>
            <a:ext cx="4171950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5 SisRing Install Pascal &amp; Girls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4818" name="Picture 2" descr="http://www.envirolease.com/2150FlowModule_Lapt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0"/>
            <a:ext cx="3733799" cy="2705568"/>
          </a:xfrm>
          <a:prstGeom prst="rect">
            <a:avLst/>
          </a:prstGeom>
          <a:noFill/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5334000" y="3008875"/>
            <a:ext cx="3810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  <a:t>ISCO 2150 Area Velocity Module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  <a:t>Continuous wave Doppler flow meter for portable flow surveys and permanent installations.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rPr>
              <a:t>Uses continuous wave Doppler technology to measure mean velocity. The sensor transmits a continuous ultrasonic wave, then measures the frequency shift of returned echoes reflected by air bubbles or particles in the flow.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issorRingInstallWithProb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17136" cy="3387852"/>
          </a:xfrm>
          <a:prstGeom prst="rect">
            <a:avLst/>
          </a:prstGeom>
        </p:spPr>
      </p:pic>
      <p:pic>
        <p:nvPicPr>
          <p:cNvPr id="6" name="Picture 5" descr="ScissorRingInCulvert_BRC_2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5167" y="1"/>
            <a:ext cx="4548833" cy="4114800"/>
          </a:xfrm>
          <a:prstGeom prst="rect">
            <a:avLst/>
          </a:prstGeom>
        </p:spPr>
      </p:pic>
      <p:pic>
        <p:nvPicPr>
          <p:cNvPr id="7" name="Picture 6" descr="Computer_Logger_120WChanne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0400" y="3749040"/>
            <a:ext cx="4145280" cy="3108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19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19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5553043"/>
              </p:ext>
            </p:extLst>
          </p:nvPr>
        </p:nvGraphicFramePr>
        <p:xfrm>
          <a:off x="609600" y="181374"/>
          <a:ext cx="8064661" cy="5838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SPW 11.0 Graph" r:id="rId3" imgW="6175800" imgH="4462920" progId="SigmaPlotGraphicObject.10">
                  <p:embed/>
                </p:oleObj>
              </mc:Choice>
              <mc:Fallback>
                <p:oleObj name="SPW 11.0 Graph" r:id="rId3" imgW="6175800" imgH="4462920" progId="SigmaPlotGraphicObject.1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81374"/>
                        <a:ext cx="8064661" cy="58384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/>
          <p:cNvPicPr>
            <a:picLocks noChangeAspect="1" noChangeArrowheads="1"/>
          </p:cNvPicPr>
          <p:nvPr/>
        </p:nvPicPr>
        <p:blipFill>
          <a:blip r:embed="rId2" cstate="print"/>
          <a:srcRect b="58293"/>
          <a:stretch>
            <a:fillRect/>
          </a:stretch>
        </p:blipFill>
        <p:spPr bwMode="auto">
          <a:xfrm>
            <a:off x="0" y="609600"/>
            <a:ext cx="913606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4724400" y="3962400"/>
            <a:ext cx="3048000" cy="2246313"/>
          </a:xfrm>
          <a:prstGeom prst="rect">
            <a:avLst/>
          </a:prstGeom>
          <a:solidFill>
            <a:schemeClr val="bg1">
              <a:alpha val="7490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Times" pitchFamily="18" charset="0"/>
                <a:ea typeface="ＭＳ Ｐゴシック"/>
                <a:cs typeface="ＭＳ Ｐゴシック"/>
              </a:rPr>
              <a:t>Broughton Creek Watershed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Times" pitchFamily="18" charset="0"/>
                <a:ea typeface="ＭＳ Ｐゴシック"/>
                <a:cs typeface="ＭＳ Ｐゴシック"/>
              </a:rPr>
              <a:t>• 25,000 ha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Times" pitchFamily="18" charset="0"/>
                <a:ea typeface="ＭＳ Ｐゴシック"/>
                <a:cs typeface="ＭＳ Ｐゴシック"/>
              </a:rPr>
              <a:t>• 74% cropland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Times" pitchFamily="18" charset="0"/>
                <a:ea typeface="ＭＳ Ｐゴシック"/>
                <a:cs typeface="ＭＳ Ｐゴシック"/>
              </a:rPr>
              <a:t>• 11% rangeland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Times" pitchFamily="18" charset="0"/>
                <a:ea typeface="ＭＳ Ｐゴシック"/>
                <a:cs typeface="ＭＳ Ｐゴシック"/>
              </a:rPr>
              <a:t>• 10% wetland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latin typeface="Times" pitchFamily="18" charset="0"/>
                <a:ea typeface="ＭＳ Ｐゴシック"/>
                <a:cs typeface="ＭＳ Ｐゴシック"/>
              </a:rPr>
              <a:t>• 4% forest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 descr="1968Nw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0"/>
            <a:ext cx="7010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2005Nw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0"/>
            <a:ext cx="7010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28600" y="1295400"/>
            <a:ext cx="1828800" cy="3478213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</a:rPr>
              <a:t>21% reduction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</a:rPr>
              <a:t>in wetland area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</a:rPr>
              <a:t>69% of wetland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</a:rPr>
              <a:t>basins have been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</a:rPr>
              <a:t>lost or degraded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28600" y="381000"/>
            <a:ext cx="15668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3200" b="1" kern="0">
                <a:solidFill>
                  <a:srgbClr val="47382D"/>
                </a:solidFill>
                <a:ea typeface="ＭＳ Ｐゴシック" pitchFamily="-111" charset="-128"/>
                <a:cs typeface="Geneva"/>
              </a:rPr>
              <a:t>2005</a:t>
            </a:r>
            <a:endParaRPr lang="en-US" sz="3200" b="1" kern="0">
              <a:solidFill>
                <a:srgbClr val="47382D"/>
              </a:solidFill>
              <a:ea typeface="ＭＳ Ｐゴシック" pitchFamily="-111" charset="-128"/>
              <a:cs typeface="Geneva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27013" y="382588"/>
            <a:ext cx="1563687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A" sz="3000" b="1" smtClean="0">
                <a:solidFill>
                  <a:srgbClr val="47382D"/>
                </a:solidFill>
                <a:latin typeface="Times" pitchFamily="18" charset="0"/>
              </a:rPr>
              <a:t>1968</a:t>
            </a:r>
            <a:endParaRPr lang="en-US" sz="3000" b="1" smtClean="0">
              <a:solidFill>
                <a:srgbClr val="47382D"/>
              </a:solidFill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28600" y="152400"/>
            <a:ext cx="4495800" cy="3276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400" b="1" kern="0" dirty="0">
                <a:solidFill>
                  <a:srgbClr val="47382D"/>
                </a:solidFill>
                <a:latin typeface="Verdana"/>
                <a:ea typeface="ＭＳ Ｐゴシック" pitchFamily="-111" charset="-128"/>
                <a:cs typeface="ＭＳ Ｐゴシック" pitchFamily="-111" charset="-128"/>
              </a:rPr>
              <a:t>Developing Broughton’s Creek as a model / experimental watershed representative of the MB PPR</a:t>
            </a:r>
          </a:p>
        </p:txBody>
      </p: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0" y="5257800"/>
            <a:ext cx="9144000" cy="1600200"/>
            <a:chOff x="0" y="5257800"/>
            <a:chExt cx="9144000" cy="1600200"/>
          </a:xfrm>
        </p:grpSpPr>
        <p:pic>
          <p:nvPicPr>
            <p:cNvPr id="8" name="Picture 10" descr="bas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257800"/>
              <a:ext cx="9144000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5" descr="DUC_75 w text_no date-w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9913" y="5602288"/>
              <a:ext cx="3619500" cy="995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0356" name="Picture 4" descr="Broughtons sample sites.jpg"/>
          <p:cNvPicPr>
            <a:picLocks noChangeAspect="1"/>
          </p:cNvPicPr>
          <p:nvPr/>
        </p:nvPicPr>
        <p:blipFill>
          <a:blip r:embed="rId4" cstate="print"/>
          <a:srcRect l="1534" t="9904" r="1534" b="9904"/>
          <a:stretch>
            <a:fillRect/>
          </a:stretch>
        </p:blipFill>
        <p:spPr bwMode="auto">
          <a:xfrm>
            <a:off x="4637088" y="152400"/>
            <a:ext cx="4394200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81000" y="1981200"/>
            <a:ext cx="4343400" cy="31242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47382D"/>
              </a:buClr>
              <a:buSzPct val="100000"/>
              <a:buFont typeface="Times" pitchFamily="-111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Verdana"/>
                <a:ea typeface="ＭＳ Ｐゴシック" pitchFamily="-111" charset="-128"/>
                <a:cs typeface="ＭＳ Ｐゴシック" pitchFamily="-111" charset="-128"/>
              </a:rPr>
              <a:t>Received funding from EC to expand monitoring in BC</a:t>
            </a:r>
          </a:p>
          <a:p>
            <a:pPr marL="342900" indent="-342900">
              <a:spcBef>
                <a:spcPct val="20000"/>
              </a:spcBef>
              <a:buClr>
                <a:srgbClr val="47382D"/>
              </a:buClr>
              <a:buSzPct val="75000"/>
              <a:buFont typeface="Times" pitchFamily="-111" charset="0"/>
              <a:buNone/>
              <a:defRPr/>
            </a:pPr>
            <a:endParaRPr lang="en-US" sz="1000" kern="0" dirty="0">
              <a:solidFill>
                <a:srgbClr val="000000"/>
              </a:solidFill>
              <a:latin typeface="Verdana"/>
              <a:ea typeface="ＭＳ Ｐゴシック" pitchFamily="-111" charset="-128"/>
              <a:cs typeface="ＭＳ Ｐゴシック" pitchFamily="-111" charset="-128"/>
            </a:endParaRPr>
          </a:p>
          <a:p>
            <a:pPr marL="342900" indent="-342900">
              <a:spcBef>
                <a:spcPct val="20000"/>
              </a:spcBef>
              <a:buClr>
                <a:srgbClr val="47382D"/>
              </a:buClr>
              <a:buSzPct val="100000"/>
              <a:buFont typeface="Times" pitchFamily="-111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Verdana"/>
                <a:ea typeface="ＭＳ Ｐゴシック" pitchFamily="-111" charset="-128"/>
                <a:cs typeface="ＭＳ Ｐゴシック" pitchFamily="-111" charset="-128"/>
              </a:rPr>
              <a:t>Collecting flow and water quality from a series of 10 stations throughout watershed</a:t>
            </a:r>
          </a:p>
          <a:p>
            <a:pPr marL="342900" indent="-342900">
              <a:spcBef>
                <a:spcPct val="20000"/>
              </a:spcBef>
              <a:buClr>
                <a:srgbClr val="47382D"/>
              </a:buClr>
              <a:buSzPct val="100000"/>
              <a:buFont typeface="Times" pitchFamily="-111" charset="0"/>
              <a:buChar char="•"/>
              <a:defRPr/>
            </a:pPr>
            <a:endParaRPr lang="en-US" sz="1000" kern="0" dirty="0">
              <a:solidFill>
                <a:srgbClr val="000000"/>
              </a:solidFill>
              <a:latin typeface="Verdana"/>
              <a:ea typeface="ＭＳ Ｐゴシック" pitchFamily="-111" charset="-128"/>
              <a:cs typeface="ＭＳ Ｐゴシック" pitchFamily="-111" charset="-128"/>
            </a:endParaRPr>
          </a:p>
          <a:p>
            <a:pPr marL="342900" indent="-342900">
              <a:spcBef>
                <a:spcPct val="20000"/>
              </a:spcBef>
              <a:buClr>
                <a:srgbClr val="47382D"/>
              </a:buClr>
              <a:buSzPct val="100000"/>
              <a:buFont typeface="Times" pitchFamily="-111" charset="0"/>
              <a:buChar char="•"/>
              <a:defRPr/>
            </a:pPr>
            <a:r>
              <a:rPr lang="en-US" kern="0" dirty="0">
                <a:solidFill>
                  <a:srgbClr val="000000"/>
                </a:solidFill>
                <a:latin typeface="Verdana"/>
                <a:ea typeface="ＭＳ Ｐゴシック" pitchFamily="-111" charset="-128"/>
                <a:cs typeface="ＭＳ Ｐゴシック" pitchFamily="-111" charset="-128"/>
              </a:rPr>
              <a:t>Recently flew </a:t>
            </a:r>
            <a:r>
              <a:rPr lang="en-US" kern="0" dirty="0" err="1">
                <a:solidFill>
                  <a:srgbClr val="000000"/>
                </a:solidFill>
                <a:latin typeface="Verdana"/>
                <a:ea typeface="ＭＳ Ｐゴシック" pitchFamily="-111" charset="-128"/>
                <a:cs typeface="ＭＳ Ｐゴシック" pitchFamily="-111" charset="-128"/>
              </a:rPr>
              <a:t>LiDAR</a:t>
            </a:r>
            <a:r>
              <a:rPr lang="en-US" kern="0" dirty="0">
                <a:solidFill>
                  <a:srgbClr val="000000"/>
                </a:solidFill>
                <a:latin typeface="Verdana"/>
                <a:ea typeface="ＭＳ Ｐゴシック" pitchFamily="-111" charset="-128"/>
                <a:cs typeface="ＭＳ Ｐゴシック" pitchFamily="-111" charset="-128"/>
              </a:rPr>
              <a:t> for entire watershed to enable accurate estimation of wetland CAs</a:t>
            </a:r>
          </a:p>
          <a:p>
            <a:pPr marL="342900" indent="-342900">
              <a:spcBef>
                <a:spcPct val="20000"/>
              </a:spcBef>
              <a:buClr>
                <a:srgbClr val="47382D"/>
              </a:buClr>
              <a:buSzPct val="75000"/>
              <a:buFont typeface="Times" pitchFamily="-111" charset="0"/>
              <a:buChar char="•"/>
              <a:defRPr/>
            </a:pPr>
            <a:endParaRPr lang="en-US" sz="1000" kern="0" dirty="0">
              <a:solidFill>
                <a:srgbClr val="000000"/>
              </a:solidFill>
              <a:latin typeface="Verdana"/>
              <a:ea typeface="ＭＳ Ｐゴシック" pitchFamily="-111" charset="-128"/>
              <a:cs typeface="ＭＳ Ｐゴシック" pitchFamily="-111" charset="-128"/>
            </a:endParaRPr>
          </a:p>
          <a:p>
            <a:pPr marL="342900" indent="-342900">
              <a:spcBef>
                <a:spcPct val="20000"/>
              </a:spcBef>
              <a:buClr>
                <a:srgbClr val="47382D"/>
              </a:buClr>
              <a:buSzPct val="75000"/>
              <a:buFont typeface="Times" pitchFamily="-111" charset="0"/>
              <a:buChar char="•"/>
              <a:defRPr/>
            </a:pPr>
            <a:endParaRPr lang="en-US" sz="1000" kern="0" dirty="0">
              <a:solidFill>
                <a:srgbClr val="000000"/>
              </a:solidFill>
              <a:latin typeface="Times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81000" y="228600"/>
            <a:ext cx="8162925" cy="609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800" b="1" kern="0" dirty="0" smtClean="0">
                <a:solidFill>
                  <a:srgbClr val="47382D"/>
                </a:solidFill>
                <a:latin typeface="Verdana"/>
                <a:ea typeface="ＭＳ Ｐゴシック" pitchFamily="-111" charset="-128"/>
                <a:cs typeface="ＭＳ Ｐゴシック" pitchFamily="-111" charset="-128"/>
              </a:rPr>
              <a:t>Results</a:t>
            </a:r>
            <a:endParaRPr lang="en-US" sz="2800" b="1" kern="0" dirty="0">
              <a:solidFill>
                <a:srgbClr val="47382D"/>
              </a:solidFill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01379" name="Rectangle 3"/>
          <p:cNvSpPr txBox="1">
            <a:spLocks noChangeArrowheads="1"/>
          </p:cNvSpPr>
          <p:nvPr/>
        </p:nvSpPr>
        <p:spPr bwMode="auto">
          <a:xfrm>
            <a:off x="228600" y="1066800"/>
            <a:ext cx="3810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47382D"/>
              </a:buClr>
              <a:buSzPct val="100000"/>
              <a:buFont typeface="Times" pitchFamily="18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Verdana"/>
                <a:ea typeface="ＭＳ Ｐゴシック"/>
                <a:cs typeface="ＭＳ Ｐゴシック"/>
              </a:rPr>
              <a:t>2009 – 21.5 </a:t>
            </a:r>
            <a:r>
              <a:rPr lang="en-US" sz="1800" dirty="0" err="1" smtClean="0">
                <a:solidFill>
                  <a:srgbClr val="000000"/>
                </a:solidFill>
                <a:latin typeface="Verdana"/>
                <a:ea typeface="ＭＳ Ｐゴシック"/>
                <a:cs typeface="ＭＳ Ｐゴシック"/>
              </a:rPr>
              <a:t>tonnes</a:t>
            </a:r>
            <a:r>
              <a:rPr lang="en-US" sz="1800" dirty="0" smtClean="0">
                <a:solidFill>
                  <a:srgbClr val="000000"/>
                </a:solidFill>
                <a:latin typeface="Verdana"/>
                <a:ea typeface="ＭＳ Ｐゴシック"/>
                <a:cs typeface="ＭＳ Ｐゴシック"/>
              </a:rPr>
              <a:t> of P</a:t>
            </a:r>
          </a:p>
          <a:p>
            <a:pPr marL="800100" lvl="1" indent="-342900">
              <a:spcBef>
                <a:spcPct val="20000"/>
              </a:spcBef>
              <a:buClr>
                <a:srgbClr val="47382D"/>
              </a:buClr>
              <a:buSzPct val="100000"/>
              <a:buFont typeface="Times" pitchFamily="18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Verdana"/>
                <a:ea typeface="ＭＳ Ｐゴシック"/>
                <a:cs typeface="ＭＳ Ｐゴシック"/>
              </a:rPr>
              <a:t>Export = 0.84 kg P/ha</a:t>
            </a:r>
          </a:p>
          <a:p>
            <a:pPr marL="342900" indent="-342900">
              <a:spcBef>
                <a:spcPct val="20000"/>
              </a:spcBef>
              <a:buClr>
                <a:srgbClr val="47382D"/>
              </a:buClr>
              <a:buSzPct val="75000"/>
              <a:buFont typeface="Times" pitchFamily="18" charset="0"/>
              <a:buNone/>
            </a:pPr>
            <a:endParaRPr lang="en-US" sz="1800" dirty="0" smtClean="0">
              <a:solidFill>
                <a:srgbClr val="000000"/>
              </a:solidFill>
              <a:latin typeface="Verdana"/>
              <a:ea typeface="ＭＳ Ｐゴシック"/>
              <a:cs typeface="ＭＳ Ｐゴシック"/>
            </a:endParaRPr>
          </a:p>
          <a:p>
            <a:pPr marL="342900" indent="-342900">
              <a:spcBef>
                <a:spcPct val="20000"/>
              </a:spcBef>
              <a:buClr>
                <a:srgbClr val="47382D"/>
              </a:buClr>
              <a:buSzPct val="100000"/>
              <a:buFont typeface="Times" pitchFamily="18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Verdana"/>
                <a:ea typeface="ＭＳ Ｐゴシック"/>
                <a:cs typeface="ＭＳ Ｐゴシック"/>
              </a:rPr>
              <a:t>2010 – 5.0 </a:t>
            </a:r>
            <a:r>
              <a:rPr lang="en-US" sz="1800" dirty="0" err="1" smtClean="0">
                <a:solidFill>
                  <a:srgbClr val="000000"/>
                </a:solidFill>
                <a:latin typeface="Verdana"/>
                <a:ea typeface="ＭＳ Ｐゴシック"/>
                <a:cs typeface="ＭＳ Ｐゴシック"/>
              </a:rPr>
              <a:t>tonnes</a:t>
            </a:r>
            <a:r>
              <a:rPr lang="en-US" sz="1800" dirty="0" smtClean="0">
                <a:solidFill>
                  <a:srgbClr val="000000"/>
                </a:solidFill>
                <a:latin typeface="Verdana"/>
                <a:ea typeface="ＭＳ Ｐゴシック"/>
                <a:cs typeface="ＭＳ Ｐゴシック"/>
              </a:rPr>
              <a:t> of P</a:t>
            </a:r>
          </a:p>
          <a:p>
            <a:pPr marL="800100" lvl="1" indent="-342900">
              <a:spcBef>
                <a:spcPct val="20000"/>
              </a:spcBef>
              <a:buClr>
                <a:srgbClr val="47382D"/>
              </a:buClr>
              <a:buSzPct val="100000"/>
              <a:buFont typeface="Times" pitchFamily="18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Verdana"/>
                <a:ea typeface="ＭＳ Ｐゴシック"/>
                <a:cs typeface="ＭＳ Ｐゴシック"/>
              </a:rPr>
              <a:t>Export = 0.19 kg P/ha</a:t>
            </a:r>
          </a:p>
          <a:p>
            <a:pPr marL="342900" indent="-342900">
              <a:spcBef>
                <a:spcPct val="20000"/>
              </a:spcBef>
              <a:buClr>
                <a:srgbClr val="47382D"/>
              </a:buClr>
              <a:buSzPct val="75000"/>
              <a:buFont typeface="Times" pitchFamily="18" charset="0"/>
              <a:buNone/>
            </a:pPr>
            <a:endParaRPr lang="en-US" sz="1800" dirty="0" smtClean="0">
              <a:solidFill>
                <a:srgbClr val="000000"/>
              </a:solidFill>
              <a:latin typeface="Verdana"/>
              <a:ea typeface="ＭＳ Ｐゴシック"/>
              <a:cs typeface="ＭＳ Ｐゴシック"/>
            </a:endParaRPr>
          </a:p>
          <a:p>
            <a:pPr marL="342900" indent="-342900">
              <a:spcBef>
                <a:spcPct val="20000"/>
              </a:spcBef>
              <a:buClr>
                <a:srgbClr val="47382D"/>
              </a:buClr>
              <a:buSzPct val="100000"/>
              <a:buFont typeface="Times" pitchFamily="18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Verdana"/>
                <a:ea typeface="ＭＳ Ｐゴシック"/>
                <a:cs typeface="ＭＳ Ｐゴシック"/>
              </a:rPr>
              <a:t>2011 – 29.9 </a:t>
            </a:r>
            <a:r>
              <a:rPr lang="en-US" sz="1800" dirty="0" err="1" smtClean="0">
                <a:solidFill>
                  <a:srgbClr val="000000"/>
                </a:solidFill>
                <a:latin typeface="Verdana"/>
                <a:ea typeface="ＭＳ Ｐゴシック"/>
                <a:cs typeface="ＭＳ Ｐゴシック"/>
              </a:rPr>
              <a:t>tonnes</a:t>
            </a:r>
            <a:r>
              <a:rPr lang="en-US" sz="1800" dirty="0" smtClean="0">
                <a:solidFill>
                  <a:srgbClr val="000000"/>
                </a:solidFill>
                <a:latin typeface="Verdana"/>
                <a:ea typeface="ＭＳ Ｐゴシック"/>
                <a:cs typeface="ＭＳ Ｐゴシック"/>
              </a:rPr>
              <a:t> of P</a:t>
            </a:r>
          </a:p>
          <a:p>
            <a:pPr marL="800100" lvl="1" indent="-342900">
              <a:spcBef>
                <a:spcPct val="20000"/>
              </a:spcBef>
              <a:buClr>
                <a:srgbClr val="47382D"/>
              </a:buClr>
              <a:buSzPct val="100000"/>
              <a:buFont typeface="Times" pitchFamily="18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Verdana"/>
                <a:ea typeface="ＭＳ Ｐゴシック"/>
                <a:cs typeface="ＭＳ Ｐゴシック"/>
              </a:rPr>
              <a:t>Export =  1.17 kg P/ha</a:t>
            </a:r>
          </a:p>
          <a:p>
            <a:pPr marL="800100" lvl="1" indent="-342900">
              <a:spcBef>
                <a:spcPct val="20000"/>
              </a:spcBef>
              <a:buClr>
                <a:srgbClr val="47382D"/>
              </a:buClr>
              <a:buSzPct val="100000"/>
              <a:buFont typeface="Times" pitchFamily="18" charset="0"/>
              <a:buChar char="•"/>
            </a:pPr>
            <a:endParaRPr lang="en-US" sz="1800" dirty="0" smtClean="0">
              <a:solidFill>
                <a:srgbClr val="000000"/>
              </a:solidFill>
              <a:latin typeface="Verdana"/>
              <a:ea typeface="ＭＳ Ｐゴシック"/>
              <a:cs typeface="ＭＳ Ｐゴシック"/>
            </a:endParaRPr>
          </a:p>
          <a:p>
            <a:pPr marL="342900" indent="-342900">
              <a:spcBef>
                <a:spcPct val="20000"/>
              </a:spcBef>
              <a:buClr>
                <a:srgbClr val="47382D"/>
              </a:buClr>
              <a:buSzPct val="100000"/>
              <a:buFont typeface="Times" pitchFamily="18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Verdana"/>
                <a:ea typeface="ＭＳ Ｐゴシック"/>
                <a:cs typeface="ＭＳ Ｐゴシック"/>
              </a:rPr>
              <a:t>Majority of P is dissolved</a:t>
            </a:r>
          </a:p>
          <a:p>
            <a:pPr marL="342900" indent="-342900">
              <a:spcBef>
                <a:spcPct val="20000"/>
              </a:spcBef>
              <a:buClr>
                <a:srgbClr val="47382D"/>
              </a:buClr>
              <a:buSzPct val="100000"/>
              <a:buFont typeface="Times" pitchFamily="18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Verdana"/>
                <a:ea typeface="ＭＳ Ｐゴシック"/>
                <a:cs typeface="ＭＳ Ｐゴシック"/>
              </a:rPr>
              <a:t>Majority of discharge associated with snow melt</a:t>
            </a:r>
          </a:p>
          <a:p>
            <a:pPr marL="342900" indent="-342900">
              <a:spcBef>
                <a:spcPct val="20000"/>
              </a:spcBef>
              <a:buClr>
                <a:srgbClr val="47382D"/>
              </a:buClr>
              <a:buSzPct val="75000"/>
              <a:buFont typeface="Times" pitchFamily="18" charset="0"/>
              <a:buNone/>
            </a:pPr>
            <a:endParaRPr lang="en-US" sz="1800" dirty="0" smtClean="0">
              <a:solidFill>
                <a:srgbClr val="000000"/>
              </a:solidFill>
              <a:latin typeface="Verdana"/>
              <a:ea typeface="ＭＳ Ｐゴシック"/>
              <a:cs typeface="ＭＳ Ｐゴシック"/>
            </a:endParaRPr>
          </a:p>
        </p:txBody>
      </p:sp>
      <p:pic>
        <p:nvPicPr>
          <p:cNvPr id="10138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9687" y="228600"/>
            <a:ext cx="5218113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0" y="5257800"/>
            <a:ext cx="9144000" cy="1600200"/>
            <a:chOff x="0" y="5257800"/>
            <a:chExt cx="9144000" cy="1600200"/>
          </a:xfrm>
        </p:grpSpPr>
        <p:pic>
          <p:nvPicPr>
            <p:cNvPr id="8" name="Picture 10" descr="base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5257800"/>
              <a:ext cx="9144000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5" descr="DUC_75 w text_no date-w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9913" y="5602288"/>
              <a:ext cx="3619500" cy="995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2" cstate="print"/>
          <a:srcRect r="11513"/>
          <a:stretch>
            <a:fillRect/>
          </a:stretch>
        </p:blipFill>
        <p:spPr bwMode="auto">
          <a:xfrm>
            <a:off x="685800" y="152400"/>
            <a:ext cx="784383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914400" y="381000"/>
            <a:ext cx="7239000" cy="830263"/>
          </a:xfrm>
          <a:prstGeom prst="rect">
            <a:avLst/>
          </a:prstGeom>
          <a:solidFill>
            <a:schemeClr val="bg1">
              <a:alpha val="6509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" pitchFamily="18" charset="0"/>
                <a:ea typeface="ＭＳ Ｐゴシック" charset="-128"/>
              </a:rPr>
              <a:t>Canadian portion of the Prairie Pothole Region covers approximately 50% of the Lake Winnipeg watershed</a:t>
            </a: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0" y="5257800"/>
            <a:ext cx="9144000" cy="1600200"/>
            <a:chOff x="0" y="5257800"/>
            <a:chExt cx="9144000" cy="1600200"/>
          </a:xfrm>
        </p:grpSpPr>
        <p:pic>
          <p:nvPicPr>
            <p:cNvPr id="5" name="Picture 10" descr="base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5257800"/>
              <a:ext cx="9144000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 descr="DUC_75 w text_no date-w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9913" y="5602288"/>
              <a:ext cx="3619500" cy="995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6200" y="76200"/>
            <a:ext cx="4495800" cy="3886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200" b="1" kern="0" dirty="0" smtClean="0">
                <a:solidFill>
                  <a:srgbClr val="47382D"/>
                </a:solidFill>
                <a:latin typeface="Verdana"/>
                <a:ea typeface="ＭＳ Ｐゴシック" pitchFamily="-111" charset="-128"/>
                <a:cs typeface="ＭＳ Ｐゴシック" pitchFamily="-111" charset="-128"/>
              </a:rPr>
              <a:t>Combining Wetland and Drainage Metrics with Flow and Water Quality</a:t>
            </a:r>
            <a:endParaRPr lang="en-US" sz="3200" b="1" kern="0" dirty="0">
              <a:solidFill>
                <a:srgbClr val="47382D"/>
              </a:solidFill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0" y="5257800"/>
            <a:ext cx="9144000" cy="1600200"/>
            <a:chOff x="0" y="5257800"/>
            <a:chExt cx="9144000" cy="1600200"/>
          </a:xfrm>
        </p:grpSpPr>
        <p:pic>
          <p:nvPicPr>
            <p:cNvPr id="7" name="Picture 10" descr="bas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257800"/>
              <a:ext cx="9144000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 descr="DUC_75 w text_no date-w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9913" y="5602288"/>
              <a:ext cx="3619500" cy="995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4" cstate="print"/>
          <a:srcRect l="6358" t="2605" r="4238" b="1303"/>
          <a:stretch>
            <a:fillRect/>
          </a:stretch>
        </p:blipFill>
        <p:spPr bwMode="auto">
          <a:xfrm>
            <a:off x="4191000" y="55544"/>
            <a:ext cx="3505200" cy="612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6200" y="76200"/>
            <a:ext cx="4495800" cy="388620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solidFill>
                  <a:srgbClr val="47382D"/>
                </a:solidFill>
                <a:ea typeface="ＭＳ Ｐゴシック" pitchFamily="-111" charset="-128"/>
                <a:cs typeface="ＭＳ Ｐゴシック" pitchFamily="-111" charset="-128"/>
              </a:rPr>
              <a:t>Combining Wetland and Drainage Metrics with Flow and Water Quality</a:t>
            </a:r>
            <a:endParaRPr lang="en-US" sz="2000" b="1" kern="0" dirty="0">
              <a:solidFill>
                <a:srgbClr val="47382D"/>
              </a:solidFill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 cstate="print"/>
          <a:srcRect t="8564"/>
          <a:stretch>
            <a:fillRect/>
          </a:stretch>
        </p:blipFill>
        <p:spPr bwMode="auto">
          <a:xfrm>
            <a:off x="2743200" y="1143000"/>
            <a:ext cx="6385709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 rot="21351861">
            <a:off x="5186173" y="4633293"/>
            <a:ext cx="3733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2010 – little snow, large summer rains</a:t>
            </a:r>
            <a:endParaRPr lang="en-US" sz="1100" b="1" dirty="0"/>
          </a:p>
        </p:txBody>
      </p:sp>
      <p:sp>
        <p:nvSpPr>
          <p:cNvPr id="7" name="TextBox 6"/>
          <p:cNvSpPr txBox="1"/>
          <p:nvPr/>
        </p:nvSpPr>
        <p:spPr>
          <a:xfrm rot="20582911">
            <a:off x="4948268" y="3438240"/>
            <a:ext cx="39307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2009 – large spring runoff driven by snow</a:t>
            </a:r>
            <a:endParaRPr lang="en-US" sz="1100" b="1" dirty="0"/>
          </a:p>
        </p:txBody>
      </p:sp>
      <p:sp>
        <p:nvSpPr>
          <p:cNvPr id="8" name="TextBox 7"/>
          <p:cNvSpPr txBox="1"/>
          <p:nvPr/>
        </p:nvSpPr>
        <p:spPr>
          <a:xfrm rot="20084896">
            <a:off x="4547121" y="2408872"/>
            <a:ext cx="39307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2011 – larger spring runoff driven by snow</a:t>
            </a:r>
          </a:p>
          <a:p>
            <a:pPr algn="ctr"/>
            <a:r>
              <a:rPr lang="en-US" sz="1100" b="1" dirty="0" smtClean="0"/>
              <a:t>+ high antecedent moisture conditions</a:t>
            </a:r>
            <a:endParaRPr lang="en-US" sz="1100" b="1" dirty="0"/>
          </a:p>
        </p:txBody>
      </p:sp>
      <p:sp>
        <p:nvSpPr>
          <p:cNvPr id="9" name="Content Placeholder 14"/>
          <p:cNvSpPr txBox="1">
            <a:spLocks/>
          </p:cNvSpPr>
          <p:nvPr/>
        </p:nvSpPr>
        <p:spPr bwMode="auto">
          <a:xfrm>
            <a:off x="76200" y="1066800"/>
            <a:ext cx="2667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As wetland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drainage increases, runoff increases regardless of event size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lang="en-US" sz="1600" kern="0" baseline="0" dirty="0" smtClean="0">
                <a:latin typeface="Tahoma" pitchFamily="34" charset="0"/>
                <a:cs typeface="Tahoma" pitchFamily="34" charset="0"/>
              </a:rPr>
              <a:t>This demonstrates the need to account for wetland drainage, storage, as well as changes to</a:t>
            </a:r>
            <a:r>
              <a:rPr lang="en-US" sz="1600" kern="0" dirty="0" smtClean="0">
                <a:latin typeface="Tahoma" pitchFamily="34" charset="0"/>
                <a:cs typeface="Tahoma" pitchFamily="34" charset="0"/>
              </a:rPr>
              <a:t> contributing area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Similar research by Huang et al.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(2011) demonstrated that PPR wetlands in ND had the ability to prevent runoff during a 200 mm equivalence snow melt </a:t>
            </a:r>
            <a:endParaRPr kumimoji="0" lang="en-CA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0" y="5257800"/>
            <a:ext cx="9144000" cy="1600200"/>
            <a:chOff x="0" y="5257800"/>
            <a:chExt cx="9144000" cy="1600200"/>
          </a:xfrm>
        </p:grpSpPr>
        <p:pic>
          <p:nvPicPr>
            <p:cNvPr id="8" name="Picture 10" descr="base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257800"/>
              <a:ext cx="9144000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5" descr="DUC_75 w text_no date-w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9913" y="5602288"/>
              <a:ext cx="3619500" cy="995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30475" y="801687"/>
            <a:ext cx="6613525" cy="498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0"/>
            <a:ext cx="3429000" cy="3886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2000" b="1" kern="0" dirty="0">
                <a:solidFill>
                  <a:srgbClr val="47382D"/>
                </a:solidFill>
                <a:latin typeface="Verdana"/>
                <a:ea typeface="ＭＳ Ｐゴシック" pitchFamily="-111" charset="-128"/>
                <a:cs typeface="ＭＳ Ｐゴシック" pitchFamily="-111" charset="-128"/>
              </a:rPr>
              <a:t>Combining Wetland and Drainage Metrics with Flow and Water Quality</a:t>
            </a:r>
          </a:p>
        </p:txBody>
      </p:sp>
      <p:sp>
        <p:nvSpPr>
          <p:cNvPr id="9" name="Content Placeholder 14"/>
          <p:cNvSpPr txBox="1">
            <a:spLocks/>
          </p:cNvSpPr>
          <p:nvPr/>
        </p:nvSpPr>
        <p:spPr bwMode="auto">
          <a:xfrm>
            <a:off x="76200" y="1371600"/>
            <a:ext cx="2667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56656" indent="-356656">
              <a:spcAft>
                <a:spcPts val="425"/>
              </a:spcAft>
              <a:buFont typeface="Arial" pitchFamily="34" charset="0"/>
              <a:buChar char="•"/>
            </a:pPr>
            <a:r>
              <a:rPr lang="en-US" sz="2000" dirty="0" smtClean="0"/>
              <a:t>More drained wetland greater water yield.</a:t>
            </a:r>
          </a:p>
          <a:p>
            <a:pPr marL="356656" indent="-356656">
              <a:spcAft>
                <a:spcPts val="425"/>
              </a:spcAft>
              <a:buFont typeface="Arial" pitchFamily="34" charset="0"/>
              <a:buChar char="•"/>
            </a:pPr>
            <a:r>
              <a:rPr lang="en-US" sz="2000" dirty="0" smtClean="0"/>
              <a:t>Greater water yield, greater P export</a:t>
            </a:r>
          </a:p>
          <a:p>
            <a:pPr marL="356656" indent="-356656">
              <a:spcAft>
                <a:spcPts val="425"/>
              </a:spcAft>
              <a:buFont typeface="Arial" pitchFamily="34" charset="0"/>
              <a:buChar char="•"/>
            </a:pPr>
            <a:r>
              <a:rPr lang="en-US" sz="2000" dirty="0" smtClean="0"/>
              <a:t>Therefore wetland drainage increases P export at the watershed scale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23875" y="457200"/>
            <a:ext cx="8162925" cy="60960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0" dirty="0">
                <a:solidFill>
                  <a:srgbClr val="47382D"/>
                </a:solidFill>
                <a:ea typeface="ＭＳ Ｐゴシック" pitchFamily="-111" charset="-128"/>
                <a:cs typeface="ＭＳ Ｐゴシック" pitchFamily="-111" charset="-128"/>
              </a:rPr>
              <a:t>Conclusions</a:t>
            </a:r>
          </a:p>
        </p:txBody>
      </p:sp>
      <p:sp>
        <p:nvSpPr>
          <p:cNvPr id="78851" name="Rectangle 3"/>
          <p:cNvSpPr txBox="1">
            <a:spLocks noChangeArrowheads="1"/>
          </p:cNvSpPr>
          <p:nvPr/>
        </p:nvSpPr>
        <p:spPr bwMode="auto">
          <a:xfrm>
            <a:off x="381000" y="1143000"/>
            <a:ext cx="4953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47382D"/>
              </a:buClr>
              <a:buSzPct val="100000"/>
              <a:buFont typeface="Times" pitchFamily="18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Wetland loss has had a dramatic effect on water quality and quantity across the Canadian prairie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47382D"/>
              </a:buClr>
              <a:buSzPct val="100000"/>
              <a:buFont typeface="Times" pitchFamily="18" charset="0"/>
              <a:buChar char="•"/>
            </a:pPr>
            <a:endParaRPr lang="en-US" sz="2000" dirty="0" smtClean="0">
              <a:solidFill>
                <a:srgbClr val="000000"/>
              </a:solidFill>
              <a:ea typeface="ＭＳ Ｐゴシック"/>
              <a:cs typeface="ＭＳ Ｐゴシック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47382D"/>
              </a:buClr>
              <a:buSzPct val="100000"/>
              <a:buFont typeface="Times" pitchFamily="18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ea typeface="ＭＳ Ｐゴシック"/>
                <a:cs typeface="ＭＳ Ｐゴシック"/>
              </a:rPr>
              <a:t>If wetland loss is allowed to continue, past, current, and future investments in expensive infrastructure such as water treatment facilities and additional flood mitigation will become increasingly less efficient</a:t>
            </a:r>
          </a:p>
        </p:txBody>
      </p:sp>
      <p:pic>
        <p:nvPicPr>
          <p:cNvPr id="78852" name="Picture 5" descr="Broughton's Creek_2.JPG"/>
          <p:cNvPicPr>
            <a:picLocks noChangeAspect="1" noChangeArrowheads="1"/>
          </p:cNvPicPr>
          <p:nvPr/>
        </p:nvPicPr>
        <p:blipFill>
          <a:blip r:embed="rId2" cstate="print"/>
          <a:srcRect l="35233" r="833" b="11111"/>
          <a:stretch>
            <a:fillRect/>
          </a:stretch>
        </p:blipFill>
        <p:spPr bwMode="auto">
          <a:xfrm>
            <a:off x="5257800" y="381000"/>
            <a:ext cx="3886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52400" y="228600"/>
            <a:ext cx="8162925" cy="60960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kern="0" dirty="0" smtClean="0">
                <a:solidFill>
                  <a:srgbClr val="47382D"/>
                </a:solidFill>
                <a:ea typeface="ＭＳ Ｐゴシック" pitchFamily="-111" charset="-128"/>
                <a:cs typeface="ＭＳ Ｐゴシック" pitchFamily="-111" charset="-128"/>
              </a:rPr>
              <a:t>Final Thoughts </a:t>
            </a:r>
            <a:endParaRPr lang="en-US" sz="2800" b="1" kern="0" dirty="0">
              <a:solidFill>
                <a:srgbClr val="47382D"/>
              </a:solidFill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78852" name="Picture 5" descr="Broughton's Creek_2.JPG"/>
          <p:cNvPicPr>
            <a:picLocks noChangeAspect="1" noChangeArrowheads="1"/>
          </p:cNvPicPr>
          <p:nvPr/>
        </p:nvPicPr>
        <p:blipFill>
          <a:blip r:embed="rId2" cstate="print"/>
          <a:srcRect l="35233" r="833" b="11111"/>
          <a:stretch>
            <a:fillRect/>
          </a:stretch>
        </p:blipFill>
        <p:spPr bwMode="auto">
          <a:xfrm>
            <a:off x="5257800" y="381000"/>
            <a:ext cx="3886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1066800"/>
            <a:ext cx="47244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“It is important to note that water from drained wetlands is that part of runoff that man can control”, and “even a small reduction in flooding can result in substantial social and economic benefits.”</a:t>
            </a:r>
          </a:p>
          <a:p>
            <a:endParaRPr lang="en-US" sz="2400" dirty="0" smtClean="0"/>
          </a:p>
          <a:p>
            <a:r>
              <a:rPr lang="en-US" sz="1600" dirty="0" err="1" smtClean="0"/>
              <a:t>Cernohous</a:t>
            </a:r>
            <a:r>
              <a:rPr lang="en-US" sz="1600" dirty="0" smtClean="0"/>
              <a:t> (1979) The Role of Wetlands in Providing Flood Control Benefits.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364" t="5647" r="4364" b="5647"/>
          <a:stretch>
            <a:fillRect/>
          </a:stretch>
        </p:blipFill>
        <p:spPr bwMode="auto">
          <a:xfrm>
            <a:off x="0" y="278365"/>
            <a:ext cx="7543800" cy="566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52400" y="5950803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/>
              <a:t>Figure 1.1: </a:t>
            </a:r>
            <a:r>
              <a:rPr lang="en-US" sz="1600" i="1" dirty="0" smtClean="0"/>
              <a:t>Lake Winnipeg watershed. Internal drainage consists of closed watersheds that do not drain to Lake Winnipeg via large rivers. Non-contributing drainage areas contribute flow only under the wettest of conditions (Environment Canada and Manitoba Water Stewardship, 2011).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562600" y="0"/>
            <a:ext cx="3581400" cy="3139321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effective drainage area is that portion of a drainage basin which might be expected  to entirely contribute runoff to the main stream during a flood with a return period of two years</a:t>
            </a:r>
          </a:p>
          <a:p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definition does not account for the dynamic nature of, or changes to the connectivity of watershed contributing areas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5902789" cy="32766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3584448"/>
            <a:ext cx="6056071" cy="3273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 rot="10029863">
            <a:off x="3682272" y="837306"/>
            <a:ext cx="2811239" cy="14767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24600" y="2286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Historical Effective Drainage Area</a:t>
            </a:r>
            <a:endParaRPr lang="en-US" b="1" dirty="0"/>
          </a:p>
        </p:txBody>
      </p:sp>
      <p:sp>
        <p:nvSpPr>
          <p:cNvPr id="7" name="Right Arrow 6"/>
          <p:cNvSpPr/>
          <p:nvPr/>
        </p:nvSpPr>
        <p:spPr>
          <a:xfrm rot="595554">
            <a:off x="1287088" y="4355989"/>
            <a:ext cx="2811239" cy="14767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0" y="3030295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New Effective Drainage Area as a result of wetland drainage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228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Intact wetlands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>
          <a:xfrm rot="16200000" flipH="1">
            <a:off x="1003816" y="699016"/>
            <a:ext cx="545068" cy="3429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2"/>
          </p:cNvCxnSpPr>
          <p:nvPr/>
        </p:nvCxnSpPr>
        <p:spPr>
          <a:xfrm rot="16200000" flipH="1">
            <a:off x="1613416" y="89416"/>
            <a:ext cx="392668" cy="14097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2"/>
          </p:cNvCxnSpPr>
          <p:nvPr/>
        </p:nvCxnSpPr>
        <p:spPr>
          <a:xfrm rot="16200000" flipH="1">
            <a:off x="2489716" y="-786884"/>
            <a:ext cx="316468" cy="30861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2"/>
          </p:cNvCxnSpPr>
          <p:nvPr/>
        </p:nvCxnSpPr>
        <p:spPr>
          <a:xfrm rot="16200000" flipH="1">
            <a:off x="2451616" y="-748784"/>
            <a:ext cx="773668" cy="34671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77000" y="29718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Drained wetlands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>
          <a:xfrm rot="5400000">
            <a:off x="5347219" y="2337317"/>
            <a:ext cx="1078467" cy="308609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8" idx="2"/>
          </p:cNvCxnSpPr>
          <p:nvPr/>
        </p:nvCxnSpPr>
        <p:spPr>
          <a:xfrm rot="5400000">
            <a:off x="5956819" y="2870717"/>
            <a:ext cx="1002267" cy="194309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8" idx="2"/>
          </p:cNvCxnSpPr>
          <p:nvPr/>
        </p:nvCxnSpPr>
        <p:spPr>
          <a:xfrm rot="16200000" flipH="1">
            <a:off x="6833117" y="3937515"/>
            <a:ext cx="1383267" cy="1905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2"/>
          </p:cNvCxnSpPr>
          <p:nvPr/>
        </p:nvCxnSpPr>
        <p:spPr>
          <a:xfrm rot="5400000">
            <a:off x="6833119" y="3747017"/>
            <a:ext cx="1002267" cy="19049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figure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63440" cy="603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figure9"/>
          <p:cNvPicPr>
            <a:picLocks noChangeAspect="1" noChangeArrowheads="1"/>
          </p:cNvPicPr>
          <p:nvPr/>
        </p:nvPicPr>
        <p:blipFill>
          <a:blip r:embed="rId3" cstate="print"/>
          <a:srcRect t="952"/>
          <a:stretch>
            <a:fillRect/>
          </a:stretch>
        </p:blipFill>
        <p:spPr bwMode="auto">
          <a:xfrm>
            <a:off x="4419600" y="31748"/>
            <a:ext cx="4663440" cy="5981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TextBox 4"/>
          <p:cNvSpPr txBox="1">
            <a:spLocks noChangeArrowheads="1"/>
          </p:cNvSpPr>
          <p:nvPr/>
        </p:nvSpPr>
        <p:spPr bwMode="auto">
          <a:xfrm>
            <a:off x="3025140" y="3392031"/>
            <a:ext cx="215646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" pitchFamily="18" charset="0"/>
              </a:rPr>
              <a:t>Contributing area increased from 14,668ha (1968) to 22,507ha (2005), an increase of 53.4% over the 1968 condition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5" name="Picture 3" descr="figure9"/>
          <p:cNvPicPr>
            <a:picLocks noChangeAspect="1" noChangeArrowheads="1"/>
          </p:cNvPicPr>
          <p:nvPr/>
        </p:nvPicPr>
        <p:blipFill>
          <a:blip r:embed="rId2" cstate="print"/>
          <a:srcRect l="4932" t="4760" r="6165" b="2856"/>
          <a:stretch>
            <a:fillRect/>
          </a:stretch>
        </p:blipFill>
        <p:spPr bwMode="auto">
          <a:xfrm>
            <a:off x="4942400" y="263926"/>
            <a:ext cx="3929087" cy="52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 bwMode="auto">
          <a:xfrm>
            <a:off x="374904" y="512064"/>
            <a:ext cx="3968496" cy="4898136"/>
          </a:xfrm>
          <a:custGeom>
            <a:avLst/>
            <a:gdLst>
              <a:gd name="connsiteX0" fmla="*/ 722376 w 3666744"/>
              <a:gd name="connsiteY0" fmla="*/ 265176 h 3831336"/>
              <a:gd name="connsiteX1" fmla="*/ 722376 w 3666744"/>
              <a:gd name="connsiteY1" fmla="*/ 265176 h 3831336"/>
              <a:gd name="connsiteX2" fmla="*/ 484632 w 3666744"/>
              <a:gd name="connsiteY2" fmla="*/ 576072 h 3831336"/>
              <a:gd name="connsiteX3" fmla="*/ 256032 w 3666744"/>
              <a:gd name="connsiteY3" fmla="*/ 1024128 h 3831336"/>
              <a:gd name="connsiteX4" fmla="*/ 182880 w 3666744"/>
              <a:gd name="connsiteY4" fmla="*/ 1143000 h 3831336"/>
              <a:gd name="connsiteX5" fmla="*/ 173736 w 3666744"/>
              <a:gd name="connsiteY5" fmla="*/ 1170432 h 3831336"/>
              <a:gd name="connsiteX6" fmla="*/ 146304 w 3666744"/>
              <a:gd name="connsiteY6" fmla="*/ 1298448 h 3831336"/>
              <a:gd name="connsiteX7" fmla="*/ 192024 w 3666744"/>
              <a:gd name="connsiteY7" fmla="*/ 1344168 h 3831336"/>
              <a:gd name="connsiteX8" fmla="*/ 0 w 3666744"/>
              <a:gd name="connsiteY8" fmla="*/ 1947672 h 3831336"/>
              <a:gd name="connsiteX9" fmla="*/ 310896 w 3666744"/>
              <a:gd name="connsiteY9" fmla="*/ 2240280 h 3831336"/>
              <a:gd name="connsiteX10" fmla="*/ 91440 w 3666744"/>
              <a:gd name="connsiteY10" fmla="*/ 2734056 h 3831336"/>
              <a:gd name="connsiteX11" fmla="*/ 338328 w 3666744"/>
              <a:gd name="connsiteY11" fmla="*/ 3145536 h 3831336"/>
              <a:gd name="connsiteX12" fmla="*/ 740664 w 3666744"/>
              <a:gd name="connsiteY12" fmla="*/ 3264408 h 3831336"/>
              <a:gd name="connsiteX13" fmla="*/ 1444752 w 3666744"/>
              <a:gd name="connsiteY13" fmla="*/ 3227832 h 3831336"/>
              <a:gd name="connsiteX14" fmla="*/ 1783080 w 3666744"/>
              <a:gd name="connsiteY14" fmla="*/ 3136392 h 3831336"/>
              <a:gd name="connsiteX15" fmla="*/ 1764792 w 3666744"/>
              <a:gd name="connsiteY15" fmla="*/ 3474720 h 3831336"/>
              <a:gd name="connsiteX16" fmla="*/ 2167128 w 3666744"/>
              <a:gd name="connsiteY16" fmla="*/ 3831336 h 3831336"/>
              <a:gd name="connsiteX17" fmla="*/ 2606040 w 3666744"/>
              <a:gd name="connsiteY17" fmla="*/ 3785616 h 3831336"/>
              <a:gd name="connsiteX18" fmla="*/ 2807208 w 3666744"/>
              <a:gd name="connsiteY18" fmla="*/ 3621024 h 3831336"/>
              <a:gd name="connsiteX19" fmla="*/ 3246120 w 3666744"/>
              <a:gd name="connsiteY19" fmla="*/ 3657600 h 3831336"/>
              <a:gd name="connsiteX20" fmla="*/ 3593592 w 3666744"/>
              <a:gd name="connsiteY20" fmla="*/ 3648456 h 3831336"/>
              <a:gd name="connsiteX21" fmla="*/ 3666744 w 3666744"/>
              <a:gd name="connsiteY21" fmla="*/ 3291840 h 3831336"/>
              <a:gd name="connsiteX22" fmla="*/ 3520440 w 3666744"/>
              <a:gd name="connsiteY22" fmla="*/ 3090672 h 3831336"/>
              <a:gd name="connsiteX23" fmla="*/ 3300984 w 3666744"/>
              <a:gd name="connsiteY23" fmla="*/ 3008376 h 3831336"/>
              <a:gd name="connsiteX24" fmla="*/ 3282696 w 3666744"/>
              <a:gd name="connsiteY24" fmla="*/ 2916936 h 3831336"/>
              <a:gd name="connsiteX25" fmla="*/ 3328416 w 3666744"/>
              <a:gd name="connsiteY25" fmla="*/ 2715768 h 3831336"/>
              <a:gd name="connsiteX26" fmla="*/ 3383280 w 3666744"/>
              <a:gd name="connsiteY26" fmla="*/ 2514600 h 3831336"/>
              <a:gd name="connsiteX27" fmla="*/ 3364992 w 3666744"/>
              <a:gd name="connsiteY27" fmla="*/ 2359152 h 3831336"/>
              <a:gd name="connsiteX28" fmla="*/ 3364992 w 3666744"/>
              <a:gd name="connsiteY28" fmla="*/ 2295144 h 3831336"/>
              <a:gd name="connsiteX29" fmla="*/ 3319272 w 3666744"/>
              <a:gd name="connsiteY29" fmla="*/ 2212848 h 3831336"/>
              <a:gd name="connsiteX30" fmla="*/ 3090672 w 3666744"/>
              <a:gd name="connsiteY30" fmla="*/ 2103120 h 3831336"/>
              <a:gd name="connsiteX31" fmla="*/ 2990088 w 3666744"/>
              <a:gd name="connsiteY31" fmla="*/ 1755648 h 3831336"/>
              <a:gd name="connsiteX32" fmla="*/ 3118104 w 3666744"/>
              <a:gd name="connsiteY32" fmla="*/ 1645920 h 3831336"/>
              <a:gd name="connsiteX33" fmla="*/ 3163824 w 3666744"/>
              <a:gd name="connsiteY33" fmla="*/ 1572768 h 3831336"/>
              <a:gd name="connsiteX34" fmla="*/ 3200400 w 3666744"/>
              <a:gd name="connsiteY34" fmla="*/ 1545336 h 3831336"/>
              <a:gd name="connsiteX35" fmla="*/ 3236976 w 3666744"/>
              <a:gd name="connsiteY35" fmla="*/ 1508760 h 3831336"/>
              <a:gd name="connsiteX36" fmla="*/ 3246120 w 3666744"/>
              <a:gd name="connsiteY36" fmla="*/ 1490472 h 3831336"/>
              <a:gd name="connsiteX37" fmla="*/ 3246120 w 3666744"/>
              <a:gd name="connsiteY37" fmla="*/ 1243584 h 3831336"/>
              <a:gd name="connsiteX38" fmla="*/ 3236976 w 3666744"/>
              <a:gd name="connsiteY38" fmla="*/ 1152144 h 3831336"/>
              <a:gd name="connsiteX39" fmla="*/ 3264408 w 3666744"/>
              <a:gd name="connsiteY39" fmla="*/ 969264 h 3831336"/>
              <a:gd name="connsiteX40" fmla="*/ 3282696 w 3666744"/>
              <a:gd name="connsiteY40" fmla="*/ 941832 h 3831336"/>
              <a:gd name="connsiteX41" fmla="*/ 3300984 w 3666744"/>
              <a:gd name="connsiteY41" fmla="*/ 868680 h 3831336"/>
              <a:gd name="connsiteX42" fmla="*/ 3300984 w 3666744"/>
              <a:gd name="connsiteY42" fmla="*/ 850392 h 3831336"/>
              <a:gd name="connsiteX43" fmla="*/ 3282696 w 3666744"/>
              <a:gd name="connsiteY43" fmla="*/ 676656 h 3831336"/>
              <a:gd name="connsiteX44" fmla="*/ 3227832 w 3666744"/>
              <a:gd name="connsiteY44" fmla="*/ 612648 h 3831336"/>
              <a:gd name="connsiteX45" fmla="*/ 3200400 w 3666744"/>
              <a:gd name="connsiteY45" fmla="*/ 566928 h 3831336"/>
              <a:gd name="connsiteX46" fmla="*/ 3182112 w 3666744"/>
              <a:gd name="connsiteY46" fmla="*/ 539496 h 3831336"/>
              <a:gd name="connsiteX47" fmla="*/ 3172968 w 3666744"/>
              <a:gd name="connsiteY47" fmla="*/ 530352 h 3831336"/>
              <a:gd name="connsiteX48" fmla="*/ 3108960 w 3666744"/>
              <a:gd name="connsiteY48" fmla="*/ 475488 h 3831336"/>
              <a:gd name="connsiteX49" fmla="*/ 3035808 w 3666744"/>
              <a:gd name="connsiteY49" fmla="*/ 393192 h 3831336"/>
              <a:gd name="connsiteX50" fmla="*/ 2953512 w 3666744"/>
              <a:gd name="connsiteY50" fmla="*/ 320040 h 3831336"/>
              <a:gd name="connsiteX51" fmla="*/ 2889504 w 3666744"/>
              <a:gd name="connsiteY51" fmla="*/ 265176 h 3831336"/>
              <a:gd name="connsiteX52" fmla="*/ 2862072 w 3666744"/>
              <a:gd name="connsiteY52" fmla="*/ 228600 h 3831336"/>
              <a:gd name="connsiteX53" fmla="*/ 2825496 w 3666744"/>
              <a:gd name="connsiteY53" fmla="*/ 219456 h 3831336"/>
              <a:gd name="connsiteX54" fmla="*/ 2798064 w 3666744"/>
              <a:gd name="connsiteY54" fmla="*/ 210312 h 3831336"/>
              <a:gd name="connsiteX55" fmla="*/ 2606040 w 3666744"/>
              <a:gd name="connsiteY55" fmla="*/ 210312 h 3831336"/>
              <a:gd name="connsiteX56" fmla="*/ 2249424 w 3666744"/>
              <a:gd name="connsiteY56" fmla="*/ 201168 h 3831336"/>
              <a:gd name="connsiteX57" fmla="*/ 1984248 w 3666744"/>
              <a:gd name="connsiteY57" fmla="*/ 128016 h 3831336"/>
              <a:gd name="connsiteX58" fmla="*/ 1783080 w 3666744"/>
              <a:gd name="connsiteY58" fmla="*/ 27432 h 3831336"/>
              <a:gd name="connsiteX59" fmla="*/ 1362456 w 3666744"/>
              <a:gd name="connsiteY59" fmla="*/ 0 h 3831336"/>
              <a:gd name="connsiteX60" fmla="*/ 1115568 w 3666744"/>
              <a:gd name="connsiteY60" fmla="*/ 0 h 3831336"/>
              <a:gd name="connsiteX61" fmla="*/ 795528 w 3666744"/>
              <a:gd name="connsiteY61" fmla="*/ 64008 h 3831336"/>
              <a:gd name="connsiteX62" fmla="*/ 722376 w 3666744"/>
              <a:gd name="connsiteY62" fmla="*/ 265176 h 383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666744" h="3831336">
                <a:moveTo>
                  <a:pt x="722376" y="265176"/>
                </a:moveTo>
                <a:lnTo>
                  <a:pt x="722376" y="265176"/>
                </a:lnTo>
                <a:cubicBezTo>
                  <a:pt x="643128" y="368808"/>
                  <a:pt x="555505" y="466542"/>
                  <a:pt x="484632" y="576072"/>
                </a:cubicBezTo>
                <a:cubicBezTo>
                  <a:pt x="270649" y="906773"/>
                  <a:pt x="380722" y="791374"/>
                  <a:pt x="256032" y="1024128"/>
                </a:cubicBezTo>
                <a:cubicBezTo>
                  <a:pt x="234062" y="1065139"/>
                  <a:pt x="205690" y="1102449"/>
                  <a:pt x="182880" y="1143000"/>
                </a:cubicBezTo>
                <a:cubicBezTo>
                  <a:pt x="178155" y="1151401"/>
                  <a:pt x="175944" y="1161050"/>
                  <a:pt x="173736" y="1170432"/>
                </a:cubicBezTo>
                <a:cubicBezTo>
                  <a:pt x="163741" y="1212913"/>
                  <a:pt x="155448" y="1255776"/>
                  <a:pt x="146304" y="1298448"/>
                </a:cubicBezTo>
                <a:cubicBezTo>
                  <a:pt x="194404" y="1336928"/>
                  <a:pt x="192024" y="1315507"/>
                  <a:pt x="192024" y="1344168"/>
                </a:cubicBezTo>
                <a:lnTo>
                  <a:pt x="0" y="1947672"/>
                </a:lnTo>
                <a:lnTo>
                  <a:pt x="310896" y="2240280"/>
                </a:lnTo>
                <a:lnTo>
                  <a:pt x="91440" y="2734056"/>
                </a:lnTo>
                <a:lnTo>
                  <a:pt x="338328" y="3145536"/>
                </a:lnTo>
                <a:lnTo>
                  <a:pt x="740664" y="3264408"/>
                </a:lnTo>
                <a:lnTo>
                  <a:pt x="1444752" y="3227832"/>
                </a:lnTo>
                <a:lnTo>
                  <a:pt x="1783080" y="3136392"/>
                </a:lnTo>
                <a:lnTo>
                  <a:pt x="1764792" y="3474720"/>
                </a:lnTo>
                <a:lnTo>
                  <a:pt x="2167128" y="3831336"/>
                </a:lnTo>
                <a:lnTo>
                  <a:pt x="2606040" y="3785616"/>
                </a:lnTo>
                <a:lnTo>
                  <a:pt x="2807208" y="3621024"/>
                </a:lnTo>
                <a:lnTo>
                  <a:pt x="3246120" y="3657600"/>
                </a:lnTo>
                <a:lnTo>
                  <a:pt x="3593592" y="3648456"/>
                </a:lnTo>
                <a:lnTo>
                  <a:pt x="3666744" y="3291840"/>
                </a:lnTo>
                <a:lnTo>
                  <a:pt x="3520440" y="3090672"/>
                </a:lnTo>
                <a:lnTo>
                  <a:pt x="3300984" y="3008376"/>
                </a:lnTo>
                <a:cubicBezTo>
                  <a:pt x="3282035" y="2923105"/>
                  <a:pt x="3282696" y="2954181"/>
                  <a:pt x="3282696" y="2916936"/>
                </a:cubicBezTo>
                <a:lnTo>
                  <a:pt x="3328416" y="2715768"/>
                </a:lnTo>
                <a:lnTo>
                  <a:pt x="3383280" y="2514600"/>
                </a:lnTo>
                <a:cubicBezTo>
                  <a:pt x="3359702" y="2408501"/>
                  <a:pt x="3364992" y="2460405"/>
                  <a:pt x="3364992" y="2359152"/>
                </a:cubicBezTo>
                <a:lnTo>
                  <a:pt x="3364992" y="2295144"/>
                </a:lnTo>
                <a:lnTo>
                  <a:pt x="3319272" y="2212848"/>
                </a:lnTo>
                <a:lnTo>
                  <a:pt x="3090672" y="2103120"/>
                </a:lnTo>
                <a:lnTo>
                  <a:pt x="2990088" y="1755648"/>
                </a:lnTo>
                <a:lnTo>
                  <a:pt x="3118104" y="1645920"/>
                </a:lnTo>
                <a:cubicBezTo>
                  <a:pt x="3133344" y="1621536"/>
                  <a:pt x="3145615" y="1595023"/>
                  <a:pt x="3163824" y="1572768"/>
                </a:cubicBezTo>
                <a:cubicBezTo>
                  <a:pt x="3173475" y="1560973"/>
                  <a:pt x="3188829" y="1555254"/>
                  <a:pt x="3200400" y="1545336"/>
                </a:cubicBezTo>
                <a:lnTo>
                  <a:pt x="3236976" y="1508760"/>
                </a:lnTo>
                <a:lnTo>
                  <a:pt x="3246120" y="1490472"/>
                </a:lnTo>
                <a:lnTo>
                  <a:pt x="3246120" y="1243584"/>
                </a:lnTo>
                <a:cubicBezTo>
                  <a:pt x="3243072" y="1213104"/>
                  <a:pt x="3236976" y="1182776"/>
                  <a:pt x="3236976" y="1152144"/>
                </a:cubicBezTo>
                <a:cubicBezTo>
                  <a:pt x="3236976" y="1081520"/>
                  <a:pt x="3237331" y="1030188"/>
                  <a:pt x="3264408" y="969264"/>
                </a:cubicBezTo>
                <a:cubicBezTo>
                  <a:pt x="3268871" y="959221"/>
                  <a:pt x="3276600" y="950976"/>
                  <a:pt x="3282696" y="941832"/>
                </a:cubicBezTo>
                <a:cubicBezTo>
                  <a:pt x="3292960" y="880245"/>
                  <a:pt x="3283549" y="903551"/>
                  <a:pt x="3300984" y="868680"/>
                </a:cubicBezTo>
                <a:lnTo>
                  <a:pt x="3300984" y="850392"/>
                </a:lnTo>
                <a:lnTo>
                  <a:pt x="3282696" y="676656"/>
                </a:lnTo>
                <a:cubicBezTo>
                  <a:pt x="3264408" y="655320"/>
                  <a:pt x="3244693" y="635129"/>
                  <a:pt x="3227832" y="612648"/>
                </a:cubicBezTo>
                <a:cubicBezTo>
                  <a:pt x="3217168" y="598430"/>
                  <a:pt x="3209820" y="581999"/>
                  <a:pt x="3200400" y="566928"/>
                </a:cubicBezTo>
                <a:cubicBezTo>
                  <a:pt x="3194575" y="557609"/>
                  <a:pt x="3188706" y="548288"/>
                  <a:pt x="3182112" y="539496"/>
                </a:cubicBezTo>
                <a:cubicBezTo>
                  <a:pt x="3179526" y="536048"/>
                  <a:pt x="3176016" y="533400"/>
                  <a:pt x="3172968" y="530352"/>
                </a:cubicBezTo>
                <a:lnTo>
                  <a:pt x="3108960" y="475488"/>
                </a:lnTo>
                <a:cubicBezTo>
                  <a:pt x="3040133" y="406661"/>
                  <a:pt x="3058446" y="438468"/>
                  <a:pt x="3035808" y="393192"/>
                </a:cubicBezTo>
                <a:lnTo>
                  <a:pt x="2953512" y="320040"/>
                </a:lnTo>
                <a:cubicBezTo>
                  <a:pt x="2932176" y="301752"/>
                  <a:pt x="2909375" y="285047"/>
                  <a:pt x="2889504" y="265176"/>
                </a:cubicBezTo>
                <a:cubicBezTo>
                  <a:pt x="2878728" y="254400"/>
                  <a:pt x="2874473" y="237458"/>
                  <a:pt x="2862072" y="228600"/>
                </a:cubicBezTo>
                <a:cubicBezTo>
                  <a:pt x="2851846" y="221295"/>
                  <a:pt x="2837580" y="222908"/>
                  <a:pt x="2825496" y="219456"/>
                </a:cubicBezTo>
                <a:cubicBezTo>
                  <a:pt x="2816228" y="216808"/>
                  <a:pt x="2798064" y="210312"/>
                  <a:pt x="2798064" y="210312"/>
                </a:cubicBezTo>
                <a:lnTo>
                  <a:pt x="2606040" y="210312"/>
                </a:lnTo>
                <a:lnTo>
                  <a:pt x="2249424" y="201168"/>
                </a:lnTo>
                <a:lnTo>
                  <a:pt x="1984248" y="128016"/>
                </a:lnTo>
                <a:lnTo>
                  <a:pt x="1783080" y="27432"/>
                </a:lnTo>
                <a:lnTo>
                  <a:pt x="1362456" y="0"/>
                </a:lnTo>
                <a:lnTo>
                  <a:pt x="1115568" y="0"/>
                </a:lnTo>
                <a:lnTo>
                  <a:pt x="795528" y="64008"/>
                </a:lnTo>
                <a:lnTo>
                  <a:pt x="722376" y="265176"/>
                </a:lnTo>
                <a:close/>
              </a:path>
            </a:pathLst>
          </a:cu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2167128" y="1124712"/>
            <a:ext cx="1344168" cy="1005840"/>
          </a:xfrm>
          <a:custGeom>
            <a:avLst/>
            <a:gdLst>
              <a:gd name="connsiteX0" fmla="*/ 566928 w 1344168"/>
              <a:gd name="connsiteY0" fmla="*/ 182880 h 1005840"/>
              <a:gd name="connsiteX1" fmla="*/ 374904 w 1344168"/>
              <a:gd name="connsiteY1" fmla="*/ 173736 h 1005840"/>
              <a:gd name="connsiteX2" fmla="*/ 228600 w 1344168"/>
              <a:gd name="connsiteY2" fmla="*/ 274320 h 1005840"/>
              <a:gd name="connsiteX3" fmla="*/ 219456 w 1344168"/>
              <a:gd name="connsiteY3" fmla="*/ 374904 h 1005840"/>
              <a:gd name="connsiteX4" fmla="*/ 36576 w 1344168"/>
              <a:gd name="connsiteY4" fmla="*/ 521208 h 1005840"/>
              <a:gd name="connsiteX5" fmla="*/ 0 w 1344168"/>
              <a:gd name="connsiteY5" fmla="*/ 667512 h 1005840"/>
              <a:gd name="connsiteX6" fmla="*/ 164592 w 1344168"/>
              <a:gd name="connsiteY6" fmla="*/ 795528 h 1005840"/>
              <a:gd name="connsiteX7" fmla="*/ 411480 w 1344168"/>
              <a:gd name="connsiteY7" fmla="*/ 859536 h 1005840"/>
              <a:gd name="connsiteX8" fmla="*/ 521208 w 1344168"/>
              <a:gd name="connsiteY8" fmla="*/ 1005840 h 1005840"/>
              <a:gd name="connsiteX9" fmla="*/ 658368 w 1344168"/>
              <a:gd name="connsiteY9" fmla="*/ 1005840 h 1005840"/>
              <a:gd name="connsiteX10" fmla="*/ 841248 w 1344168"/>
              <a:gd name="connsiteY10" fmla="*/ 1005840 h 1005840"/>
              <a:gd name="connsiteX11" fmla="*/ 1024128 w 1344168"/>
              <a:gd name="connsiteY11" fmla="*/ 960120 h 1005840"/>
              <a:gd name="connsiteX12" fmla="*/ 722376 w 1344168"/>
              <a:gd name="connsiteY12" fmla="*/ 731520 h 1005840"/>
              <a:gd name="connsiteX13" fmla="*/ 850392 w 1344168"/>
              <a:gd name="connsiteY13" fmla="*/ 621792 h 1005840"/>
              <a:gd name="connsiteX14" fmla="*/ 960120 w 1344168"/>
              <a:gd name="connsiteY14" fmla="*/ 612648 h 1005840"/>
              <a:gd name="connsiteX15" fmla="*/ 1143000 w 1344168"/>
              <a:gd name="connsiteY15" fmla="*/ 621792 h 1005840"/>
              <a:gd name="connsiteX16" fmla="*/ 1243584 w 1344168"/>
              <a:gd name="connsiteY16" fmla="*/ 603504 h 1005840"/>
              <a:gd name="connsiteX17" fmla="*/ 1344168 w 1344168"/>
              <a:gd name="connsiteY17" fmla="*/ 521208 h 1005840"/>
              <a:gd name="connsiteX18" fmla="*/ 1298448 w 1344168"/>
              <a:gd name="connsiteY18" fmla="*/ 402336 h 1005840"/>
              <a:gd name="connsiteX19" fmla="*/ 1271016 w 1344168"/>
              <a:gd name="connsiteY19" fmla="*/ 356616 h 1005840"/>
              <a:gd name="connsiteX20" fmla="*/ 1197864 w 1344168"/>
              <a:gd name="connsiteY20" fmla="*/ 256032 h 1005840"/>
              <a:gd name="connsiteX21" fmla="*/ 1115568 w 1344168"/>
              <a:gd name="connsiteY21" fmla="*/ 219456 h 1005840"/>
              <a:gd name="connsiteX22" fmla="*/ 923544 w 1344168"/>
              <a:gd name="connsiteY22" fmla="*/ 256032 h 1005840"/>
              <a:gd name="connsiteX23" fmla="*/ 640080 w 1344168"/>
              <a:gd name="connsiteY23" fmla="*/ 0 h 1005840"/>
              <a:gd name="connsiteX24" fmla="*/ 566928 w 1344168"/>
              <a:gd name="connsiteY24" fmla="*/ 182880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44168" h="1005840">
                <a:moveTo>
                  <a:pt x="566928" y="182880"/>
                </a:moveTo>
                <a:lnTo>
                  <a:pt x="374904" y="173736"/>
                </a:lnTo>
                <a:lnTo>
                  <a:pt x="228600" y="274320"/>
                </a:lnTo>
                <a:lnTo>
                  <a:pt x="219456" y="374904"/>
                </a:lnTo>
                <a:lnTo>
                  <a:pt x="36576" y="521208"/>
                </a:lnTo>
                <a:lnTo>
                  <a:pt x="0" y="667512"/>
                </a:lnTo>
                <a:lnTo>
                  <a:pt x="164592" y="795528"/>
                </a:lnTo>
                <a:lnTo>
                  <a:pt x="411480" y="859536"/>
                </a:lnTo>
                <a:lnTo>
                  <a:pt x="521208" y="1005840"/>
                </a:lnTo>
                <a:lnTo>
                  <a:pt x="658368" y="1005840"/>
                </a:lnTo>
                <a:lnTo>
                  <a:pt x="841248" y="1005840"/>
                </a:lnTo>
                <a:lnTo>
                  <a:pt x="1024128" y="960120"/>
                </a:lnTo>
                <a:lnTo>
                  <a:pt x="722376" y="731520"/>
                </a:lnTo>
                <a:lnTo>
                  <a:pt x="850392" y="621792"/>
                </a:lnTo>
                <a:cubicBezTo>
                  <a:pt x="947898" y="612041"/>
                  <a:pt x="911200" y="612648"/>
                  <a:pt x="960120" y="612648"/>
                </a:cubicBezTo>
                <a:lnTo>
                  <a:pt x="1143000" y="621792"/>
                </a:lnTo>
                <a:cubicBezTo>
                  <a:pt x="1232070" y="611895"/>
                  <a:pt x="1200609" y="624991"/>
                  <a:pt x="1243584" y="603504"/>
                </a:cubicBezTo>
                <a:lnTo>
                  <a:pt x="1344168" y="521208"/>
                </a:lnTo>
                <a:cubicBezTo>
                  <a:pt x="1328928" y="481584"/>
                  <a:pt x="1320290" y="438740"/>
                  <a:pt x="1298448" y="402336"/>
                </a:cubicBezTo>
                <a:lnTo>
                  <a:pt x="1271016" y="356616"/>
                </a:lnTo>
                <a:lnTo>
                  <a:pt x="1197864" y="256032"/>
                </a:lnTo>
                <a:lnTo>
                  <a:pt x="1115568" y="219456"/>
                </a:lnTo>
                <a:lnTo>
                  <a:pt x="923544" y="256032"/>
                </a:lnTo>
                <a:lnTo>
                  <a:pt x="640080" y="0"/>
                </a:lnTo>
                <a:lnTo>
                  <a:pt x="566928" y="182880"/>
                </a:lnTo>
                <a:close/>
              </a:path>
            </a:pathLst>
          </a:cu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1124712" y="2377440"/>
            <a:ext cx="1426464" cy="1069848"/>
          </a:xfrm>
          <a:custGeom>
            <a:avLst/>
            <a:gdLst>
              <a:gd name="connsiteX0" fmla="*/ 685800 w 1426464"/>
              <a:gd name="connsiteY0" fmla="*/ 82296 h 1069848"/>
              <a:gd name="connsiteX1" fmla="*/ 411480 w 1426464"/>
              <a:gd name="connsiteY1" fmla="*/ 54864 h 1069848"/>
              <a:gd name="connsiteX2" fmla="*/ 310896 w 1426464"/>
              <a:gd name="connsiteY2" fmla="*/ 155448 h 1069848"/>
              <a:gd name="connsiteX3" fmla="*/ 228600 w 1426464"/>
              <a:gd name="connsiteY3" fmla="*/ 228600 h 1069848"/>
              <a:gd name="connsiteX4" fmla="*/ 82296 w 1426464"/>
              <a:gd name="connsiteY4" fmla="*/ 338328 h 1069848"/>
              <a:gd name="connsiteX5" fmla="*/ 0 w 1426464"/>
              <a:gd name="connsiteY5" fmla="*/ 457200 h 1069848"/>
              <a:gd name="connsiteX6" fmla="*/ 173736 w 1426464"/>
              <a:gd name="connsiteY6" fmla="*/ 621792 h 1069848"/>
              <a:gd name="connsiteX7" fmla="*/ 54864 w 1426464"/>
              <a:gd name="connsiteY7" fmla="*/ 749808 h 1069848"/>
              <a:gd name="connsiteX8" fmla="*/ 73152 w 1426464"/>
              <a:gd name="connsiteY8" fmla="*/ 877824 h 1069848"/>
              <a:gd name="connsiteX9" fmla="*/ 137160 w 1426464"/>
              <a:gd name="connsiteY9" fmla="*/ 950976 h 1069848"/>
              <a:gd name="connsiteX10" fmla="*/ 173736 w 1426464"/>
              <a:gd name="connsiteY10" fmla="*/ 987552 h 1069848"/>
              <a:gd name="connsiteX11" fmla="*/ 393192 w 1426464"/>
              <a:gd name="connsiteY11" fmla="*/ 1042416 h 1069848"/>
              <a:gd name="connsiteX12" fmla="*/ 557784 w 1426464"/>
              <a:gd name="connsiteY12" fmla="*/ 1069848 h 1069848"/>
              <a:gd name="connsiteX13" fmla="*/ 786384 w 1426464"/>
              <a:gd name="connsiteY13" fmla="*/ 1042416 h 1069848"/>
              <a:gd name="connsiteX14" fmla="*/ 832104 w 1426464"/>
              <a:gd name="connsiteY14" fmla="*/ 832104 h 1069848"/>
              <a:gd name="connsiteX15" fmla="*/ 941832 w 1426464"/>
              <a:gd name="connsiteY15" fmla="*/ 704088 h 1069848"/>
              <a:gd name="connsiteX16" fmla="*/ 1033272 w 1426464"/>
              <a:gd name="connsiteY16" fmla="*/ 731520 h 1069848"/>
              <a:gd name="connsiteX17" fmla="*/ 1225296 w 1426464"/>
              <a:gd name="connsiteY17" fmla="*/ 740664 h 1069848"/>
              <a:gd name="connsiteX18" fmla="*/ 1399032 w 1426464"/>
              <a:gd name="connsiteY18" fmla="*/ 630936 h 1069848"/>
              <a:gd name="connsiteX19" fmla="*/ 1426464 w 1426464"/>
              <a:gd name="connsiteY19" fmla="*/ 420624 h 1069848"/>
              <a:gd name="connsiteX20" fmla="*/ 1307592 w 1426464"/>
              <a:gd name="connsiteY20" fmla="*/ 265176 h 1069848"/>
              <a:gd name="connsiteX21" fmla="*/ 1051560 w 1426464"/>
              <a:gd name="connsiteY21" fmla="*/ 219456 h 1069848"/>
              <a:gd name="connsiteX22" fmla="*/ 978408 w 1426464"/>
              <a:gd name="connsiteY22" fmla="*/ 109728 h 1069848"/>
              <a:gd name="connsiteX23" fmla="*/ 804672 w 1426464"/>
              <a:gd name="connsiteY23" fmla="*/ 0 h 1069848"/>
              <a:gd name="connsiteX24" fmla="*/ 685800 w 1426464"/>
              <a:gd name="connsiteY24" fmla="*/ 82296 h 106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426464" h="1069848">
                <a:moveTo>
                  <a:pt x="685800" y="82296"/>
                </a:moveTo>
                <a:lnTo>
                  <a:pt x="411480" y="54864"/>
                </a:lnTo>
                <a:lnTo>
                  <a:pt x="310896" y="155448"/>
                </a:lnTo>
                <a:lnTo>
                  <a:pt x="228600" y="228600"/>
                </a:lnTo>
                <a:lnTo>
                  <a:pt x="82296" y="338328"/>
                </a:lnTo>
                <a:lnTo>
                  <a:pt x="0" y="457200"/>
                </a:lnTo>
                <a:lnTo>
                  <a:pt x="173736" y="621792"/>
                </a:lnTo>
                <a:lnTo>
                  <a:pt x="54864" y="749808"/>
                </a:lnTo>
                <a:lnTo>
                  <a:pt x="73152" y="877824"/>
                </a:lnTo>
                <a:cubicBezTo>
                  <a:pt x="130821" y="945105"/>
                  <a:pt x="108145" y="921961"/>
                  <a:pt x="137160" y="950976"/>
                </a:cubicBezTo>
                <a:lnTo>
                  <a:pt x="173736" y="987552"/>
                </a:lnTo>
                <a:lnTo>
                  <a:pt x="393192" y="1042416"/>
                </a:lnTo>
                <a:lnTo>
                  <a:pt x="557784" y="1069848"/>
                </a:lnTo>
                <a:lnTo>
                  <a:pt x="786384" y="1042416"/>
                </a:lnTo>
                <a:lnTo>
                  <a:pt x="832104" y="832104"/>
                </a:lnTo>
                <a:lnTo>
                  <a:pt x="941832" y="704088"/>
                </a:lnTo>
                <a:cubicBezTo>
                  <a:pt x="1020692" y="733660"/>
                  <a:pt x="988942" y="731520"/>
                  <a:pt x="1033272" y="731520"/>
                </a:cubicBezTo>
                <a:lnTo>
                  <a:pt x="1225296" y="740664"/>
                </a:lnTo>
                <a:lnTo>
                  <a:pt x="1399032" y="630936"/>
                </a:lnTo>
                <a:lnTo>
                  <a:pt x="1426464" y="420624"/>
                </a:lnTo>
                <a:lnTo>
                  <a:pt x="1307592" y="265176"/>
                </a:lnTo>
                <a:lnTo>
                  <a:pt x="1051560" y="219456"/>
                </a:lnTo>
                <a:lnTo>
                  <a:pt x="978408" y="109728"/>
                </a:lnTo>
                <a:lnTo>
                  <a:pt x="804672" y="0"/>
                </a:lnTo>
                <a:lnTo>
                  <a:pt x="685800" y="82296"/>
                </a:lnTo>
                <a:close/>
              </a:path>
            </a:pathLst>
          </a:cu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2459736" y="3355848"/>
            <a:ext cx="1243584" cy="1335024"/>
          </a:xfrm>
          <a:custGeom>
            <a:avLst/>
            <a:gdLst>
              <a:gd name="connsiteX0" fmla="*/ 438912 w 1243584"/>
              <a:gd name="connsiteY0" fmla="*/ 27432 h 1335024"/>
              <a:gd name="connsiteX1" fmla="*/ 64008 w 1243584"/>
              <a:gd name="connsiteY1" fmla="*/ 256032 h 1335024"/>
              <a:gd name="connsiteX2" fmla="*/ 0 w 1243584"/>
              <a:gd name="connsiteY2" fmla="*/ 393192 h 1335024"/>
              <a:gd name="connsiteX3" fmla="*/ 173736 w 1243584"/>
              <a:gd name="connsiteY3" fmla="*/ 594360 h 1335024"/>
              <a:gd name="connsiteX4" fmla="*/ 137160 w 1243584"/>
              <a:gd name="connsiteY4" fmla="*/ 731520 h 1335024"/>
              <a:gd name="connsiteX5" fmla="*/ 283464 w 1243584"/>
              <a:gd name="connsiteY5" fmla="*/ 877824 h 1335024"/>
              <a:gd name="connsiteX6" fmla="*/ 384048 w 1243584"/>
              <a:gd name="connsiteY6" fmla="*/ 923544 h 1335024"/>
              <a:gd name="connsiteX7" fmla="*/ 365760 w 1243584"/>
              <a:gd name="connsiteY7" fmla="*/ 1197864 h 1335024"/>
              <a:gd name="connsiteX8" fmla="*/ 429768 w 1243584"/>
              <a:gd name="connsiteY8" fmla="*/ 1252728 h 1335024"/>
              <a:gd name="connsiteX9" fmla="*/ 585216 w 1243584"/>
              <a:gd name="connsiteY9" fmla="*/ 1335024 h 1335024"/>
              <a:gd name="connsiteX10" fmla="*/ 713232 w 1243584"/>
              <a:gd name="connsiteY10" fmla="*/ 1335024 h 1335024"/>
              <a:gd name="connsiteX11" fmla="*/ 923544 w 1243584"/>
              <a:gd name="connsiteY11" fmla="*/ 1298448 h 1335024"/>
              <a:gd name="connsiteX12" fmla="*/ 1170432 w 1243584"/>
              <a:gd name="connsiteY12" fmla="*/ 1042416 h 1335024"/>
              <a:gd name="connsiteX13" fmla="*/ 1088136 w 1243584"/>
              <a:gd name="connsiteY13" fmla="*/ 850392 h 1335024"/>
              <a:gd name="connsiteX14" fmla="*/ 1161288 w 1243584"/>
              <a:gd name="connsiteY14" fmla="*/ 749808 h 1335024"/>
              <a:gd name="connsiteX15" fmla="*/ 1243584 w 1243584"/>
              <a:gd name="connsiteY15" fmla="*/ 585216 h 1335024"/>
              <a:gd name="connsiteX16" fmla="*/ 1161288 w 1243584"/>
              <a:gd name="connsiteY16" fmla="*/ 329184 h 1335024"/>
              <a:gd name="connsiteX17" fmla="*/ 1088136 w 1243584"/>
              <a:gd name="connsiteY17" fmla="*/ 283464 h 1335024"/>
              <a:gd name="connsiteX18" fmla="*/ 731520 w 1243584"/>
              <a:gd name="connsiteY18" fmla="*/ 201168 h 1335024"/>
              <a:gd name="connsiteX19" fmla="*/ 795528 w 1243584"/>
              <a:gd name="connsiteY19" fmla="*/ 45720 h 1335024"/>
              <a:gd name="connsiteX20" fmla="*/ 603504 w 1243584"/>
              <a:gd name="connsiteY20" fmla="*/ 0 h 1335024"/>
              <a:gd name="connsiteX21" fmla="*/ 438912 w 1243584"/>
              <a:gd name="connsiteY21" fmla="*/ 27432 h 133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43584" h="1335024">
                <a:moveTo>
                  <a:pt x="438912" y="27432"/>
                </a:moveTo>
                <a:lnTo>
                  <a:pt x="64008" y="256032"/>
                </a:lnTo>
                <a:lnTo>
                  <a:pt x="0" y="393192"/>
                </a:lnTo>
                <a:lnTo>
                  <a:pt x="173736" y="594360"/>
                </a:lnTo>
                <a:lnTo>
                  <a:pt x="137160" y="731520"/>
                </a:lnTo>
                <a:lnTo>
                  <a:pt x="283464" y="877824"/>
                </a:lnTo>
                <a:lnTo>
                  <a:pt x="384048" y="923544"/>
                </a:lnTo>
                <a:lnTo>
                  <a:pt x="365760" y="1197864"/>
                </a:lnTo>
                <a:lnTo>
                  <a:pt x="429768" y="1252728"/>
                </a:lnTo>
                <a:lnTo>
                  <a:pt x="585216" y="1335024"/>
                </a:lnTo>
                <a:lnTo>
                  <a:pt x="713232" y="1335024"/>
                </a:lnTo>
                <a:lnTo>
                  <a:pt x="923544" y="1298448"/>
                </a:lnTo>
                <a:lnTo>
                  <a:pt x="1170432" y="1042416"/>
                </a:lnTo>
                <a:lnTo>
                  <a:pt x="1088136" y="850392"/>
                </a:lnTo>
                <a:lnTo>
                  <a:pt x="1161288" y="749808"/>
                </a:lnTo>
                <a:lnTo>
                  <a:pt x="1243584" y="585216"/>
                </a:lnTo>
                <a:lnTo>
                  <a:pt x="1161288" y="329184"/>
                </a:lnTo>
                <a:lnTo>
                  <a:pt x="1088136" y="283464"/>
                </a:lnTo>
                <a:lnTo>
                  <a:pt x="731520" y="201168"/>
                </a:lnTo>
                <a:lnTo>
                  <a:pt x="795528" y="45720"/>
                </a:lnTo>
                <a:lnTo>
                  <a:pt x="603504" y="0"/>
                </a:lnTo>
                <a:lnTo>
                  <a:pt x="438912" y="27432"/>
                </a:lnTo>
                <a:close/>
              </a:path>
            </a:pathLst>
          </a:cu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1947672" y="896112"/>
            <a:ext cx="1816748" cy="1409140"/>
          </a:xfrm>
          <a:custGeom>
            <a:avLst/>
            <a:gdLst>
              <a:gd name="connsiteX0" fmla="*/ 320040 w 1816748"/>
              <a:gd name="connsiteY0" fmla="*/ 219456 h 1409140"/>
              <a:gd name="connsiteX1" fmla="*/ 155448 w 1816748"/>
              <a:gd name="connsiteY1" fmla="*/ 576072 h 1409140"/>
              <a:gd name="connsiteX2" fmla="*/ 64008 w 1816748"/>
              <a:gd name="connsiteY2" fmla="*/ 594360 h 1409140"/>
              <a:gd name="connsiteX3" fmla="*/ 0 w 1816748"/>
              <a:gd name="connsiteY3" fmla="*/ 868680 h 1409140"/>
              <a:gd name="connsiteX4" fmla="*/ 237744 w 1816748"/>
              <a:gd name="connsiteY4" fmla="*/ 1051560 h 1409140"/>
              <a:gd name="connsiteX5" fmla="*/ 548640 w 1816748"/>
              <a:gd name="connsiteY5" fmla="*/ 1335024 h 1409140"/>
              <a:gd name="connsiteX6" fmla="*/ 868680 w 1816748"/>
              <a:gd name="connsiteY6" fmla="*/ 1389888 h 1409140"/>
              <a:gd name="connsiteX7" fmla="*/ 1014984 w 1816748"/>
              <a:gd name="connsiteY7" fmla="*/ 1399032 h 1409140"/>
              <a:gd name="connsiteX8" fmla="*/ 1051560 w 1816748"/>
              <a:gd name="connsiteY8" fmla="*/ 1408176 h 1409140"/>
              <a:gd name="connsiteX9" fmla="*/ 1225296 w 1816748"/>
              <a:gd name="connsiteY9" fmla="*/ 1408176 h 1409140"/>
              <a:gd name="connsiteX10" fmla="*/ 1481328 w 1816748"/>
              <a:gd name="connsiteY10" fmla="*/ 1261872 h 1409140"/>
              <a:gd name="connsiteX11" fmla="*/ 1609344 w 1816748"/>
              <a:gd name="connsiteY11" fmla="*/ 1060704 h 1409140"/>
              <a:gd name="connsiteX12" fmla="*/ 1700784 w 1816748"/>
              <a:gd name="connsiteY12" fmla="*/ 886968 h 1409140"/>
              <a:gd name="connsiteX13" fmla="*/ 1773936 w 1816748"/>
              <a:gd name="connsiteY13" fmla="*/ 850392 h 1409140"/>
              <a:gd name="connsiteX14" fmla="*/ 1801368 w 1816748"/>
              <a:gd name="connsiteY14" fmla="*/ 822960 h 1409140"/>
              <a:gd name="connsiteX15" fmla="*/ 1783080 w 1816748"/>
              <a:gd name="connsiteY15" fmla="*/ 585216 h 1409140"/>
              <a:gd name="connsiteX16" fmla="*/ 1719072 w 1816748"/>
              <a:gd name="connsiteY16" fmla="*/ 530352 h 1409140"/>
              <a:gd name="connsiteX17" fmla="*/ 1691640 w 1816748"/>
              <a:gd name="connsiteY17" fmla="*/ 512064 h 1409140"/>
              <a:gd name="connsiteX18" fmla="*/ 1563624 w 1816748"/>
              <a:gd name="connsiteY18" fmla="*/ 320040 h 1409140"/>
              <a:gd name="connsiteX19" fmla="*/ 1499616 w 1816748"/>
              <a:gd name="connsiteY19" fmla="*/ 265176 h 1409140"/>
              <a:gd name="connsiteX20" fmla="*/ 1298448 w 1816748"/>
              <a:gd name="connsiteY20" fmla="*/ 146304 h 1409140"/>
              <a:gd name="connsiteX21" fmla="*/ 1161288 w 1816748"/>
              <a:gd name="connsiteY21" fmla="*/ 137160 h 1409140"/>
              <a:gd name="connsiteX22" fmla="*/ 1042416 w 1816748"/>
              <a:gd name="connsiteY22" fmla="*/ 118872 h 1409140"/>
              <a:gd name="connsiteX23" fmla="*/ 996696 w 1816748"/>
              <a:gd name="connsiteY23" fmla="*/ 109728 h 1409140"/>
              <a:gd name="connsiteX24" fmla="*/ 877824 w 1816748"/>
              <a:gd name="connsiteY24" fmla="*/ 100584 h 1409140"/>
              <a:gd name="connsiteX25" fmla="*/ 841248 w 1816748"/>
              <a:gd name="connsiteY25" fmla="*/ 82296 h 1409140"/>
              <a:gd name="connsiteX26" fmla="*/ 813816 w 1816748"/>
              <a:gd name="connsiteY26" fmla="*/ 64008 h 1409140"/>
              <a:gd name="connsiteX27" fmla="*/ 777240 w 1816748"/>
              <a:gd name="connsiteY27" fmla="*/ 54864 h 1409140"/>
              <a:gd name="connsiteX28" fmla="*/ 704088 w 1816748"/>
              <a:gd name="connsiteY28" fmla="*/ 27432 h 1409140"/>
              <a:gd name="connsiteX29" fmla="*/ 649224 w 1816748"/>
              <a:gd name="connsiteY29" fmla="*/ 9144 h 1409140"/>
              <a:gd name="connsiteX30" fmla="*/ 621792 w 1816748"/>
              <a:gd name="connsiteY30" fmla="*/ 0 h 1409140"/>
              <a:gd name="connsiteX31" fmla="*/ 557784 w 1816748"/>
              <a:gd name="connsiteY31" fmla="*/ 9144 h 1409140"/>
              <a:gd name="connsiteX32" fmla="*/ 530352 w 1816748"/>
              <a:gd name="connsiteY32" fmla="*/ 18288 h 1409140"/>
              <a:gd name="connsiteX33" fmla="*/ 484632 w 1816748"/>
              <a:gd name="connsiteY33" fmla="*/ 27432 h 1409140"/>
              <a:gd name="connsiteX34" fmla="*/ 457200 w 1816748"/>
              <a:gd name="connsiteY34" fmla="*/ 36576 h 1409140"/>
              <a:gd name="connsiteX35" fmla="*/ 411480 w 1816748"/>
              <a:gd name="connsiteY35" fmla="*/ 45720 h 1409140"/>
              <a:gd name="connsiteX36" fmla="*/ 384048 w 1816748"/>
              <a:gd name="connsiteY36" fmla="*/ 64008 h 1409140"/>
              <a:gd name="connsiteX37" fmla="*/ 329184 w 1816748"/>
              <a:gd name="connsiteY37" fmla="*/ 82296 h 1409140"/>
              <a:gd name="connsiteX38" fmla="*/ 338328 w 1816748"/>
              <a:gd name="connsiteY38" fmla="*/ 137160 h 1409140"/>
              <a:gd name="connsiteX39" fmla="*/ 347472 w 1816748"/>
              <a:gd name="connsiteY39" fmla="*/ 164592 h 1409140"/>
              <a:gd name="connsiteX40" fmla="*/ 329184 w 1816748"/>
              <a:gd name="connsiteY40" fmla="*/ 219456 h 1409140"/>
              <a:gd name="connsiteX41" fmla="*/ 320040 w 1816748"/>
              <a:gd name="connsiteY41" fmla="*/ 219456 h 140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816748" h="1409140">
                <a:moveTo>
                  <a:pt x="320040" y="219456"/>
                </a:moveTo>
                <a:lnTo>
                  <a:pt x="155448" y="576072"/>
                </a:lnTo>
                <a:lnTo>
                  <a:pt x="64008" y="594360"/>
                </a:lnTo>
                <a:lnTo>
                  <a:pt x="0" y="868680"/>
                </a:lnTo>
                <a:lnTo>
                  <a:pt x="237744" y="1051560"/>
                </a:lnTo>
                <a:lnTo>
                  <a:pt x="548640" y="1335024"/>
                </a:lnTo>
                <a:lnTo>
                  <a:pt x="868680" y="1389888"/>
                </a:lnTo>
                <a:cubicBezTo>
                  <a:pt x="917448" y="1392936"/>
                  <a:pt x="966389" y="1393917"/>
                  <a:pt x="1014984" y="1399032"/>
                </a:cubicBezTo>
                <a:cubicBezTo>
                  <a:pt x="1111009" y="1409140"/>
                  <a:pt x="1012001" y="1408176"/>
                  <a:pt x="1051560" y="1408176"/>
                </a:cubicBezTo>
                <a:lnTo>
                  <a:pt x="1225296" y="1408176"/>
                </a:lnTo>
                <a:lnTo>
                  <a:pt x="1481328" y="1261872"/>
                </a:lnTo>
                <a:lnTo>
                  <a:pt x="1609344" y="1060704"/>
                </a:lnTo>
                <a:lnTo>
                  <a:pt x="1700784" y="886968"/>
                </a:lnTo>
                <a:cubicBezTo>
                  <a:pt x="1725168" y="874776"/>
                  <a:pt x="1751602" y="866026"/>
                  <a:pt x="1773936" y="850392"/>
                </a:cubicBezTo>
                <a:cubicBezTo>
                  <a:pt x="1816748" y="820424"/>
                  <a:pt x="1774902" y="822960"/>
                  <a:pt x="1801368" y="822960"/>
                </a:cubicBezTo>
                <a:lnTo>
                  <a:pt x="1783080" y="585216"/>
                </a:lnTo>
                <a:cubicBezTo>
                  <a:pt x="1761744" y="566928"/>
                  <a:pt x="1741015" y="547907"/>
                  <a:pt x="1719072" y="530352"/>
                </a:cubicBezTo>
                <a:cubicBezTo>
                  <a:pt x="1710490" y="523487"/>
                  <a:pt x="1691640" y="512064"/>
                  <a:pt x="1691640" y="512064"/>
                </a:cubicBezTo>
                <a:lnTo>
                  <a:pt x="1563624" y="320040"/>
                </a:lnTo>
                <a:lnTo>
                  <a:pt x="1499616" y="265176"/>
                </a:lnTo>
                <a:lnTo>
                  <a:pt x="1298448" y="146304"/>
                </a:lnTo>
                <a:cubicBezTo>
                  <a:pt x="1252728" y="143256"/>
                  <a:pt x="1206921" y="141308"/>
                  <a:pt x="1161288" y="137160"/>
                </a:cubicBezTo>
                <a:cubicBezTo>
                  <a:pt x="1140739" y="135292"/>
                  <a:pt x="1065366" y="123045"/>
                  <a:pt x="1042416" y="118872"/>
                </a:cubicBezTo>
                <a:cubicBezTo>
                  <a:pt x="1027125" y="116092"/>
                  <a:pt x="1012143" y="111444"/>
                  <a:pt x="996696" y="109728"/>
                </a:cubicBezTo>
                <a:cubicBezTo>
                  <a:pt x="957198" y="105339"/>
                  <a:pt x="917448" y="103632"/>
                  <a:pt x="877824" y="100584"/>
                </a:cubicBezTo>
                <a:cubicBezTo>
                  <a:pt x="865632" y="94488"/>
                  <a:pt x="853083" y="89059"/>
                  <a:pt x="841248" y="82296"/>
                </a:cubicBezTo>
                <a:cubicBezTo>
                  <a:pt x="831706" y="76844"/>
                  <a:pt x="823917" y="68337"/>
                  <a:pt x="813816" y="64008"/>
                </a:cubicBezTo>
                <a:cubicBezTo>
                  <a:pt x="802265" y="59058"/>
                  <a:pt x="789432" y="57912"/>
                  <a:pt x="777240" y="54864"/>
                </a:cubicBezTo>
                <a:cubicBezTo>
                  <a:pt x="729501" y="23038"/>
                  <a:pt x="771014" y="45685"/>
                  <a:pt x="704088" y="27432"/>
                </a:cubicBezTo>
                <a:cubicBezTo>
                  <a:pt x="685490" y="22360"/>
                  <a:pt x="667512" y="15240"/>
                  <a:pt x="649224" y="9144"/>
                </a:cubicBezTo>
                <a:lnTo>
                  <a:pt x="621792" y="0"/>
                </a:lnTo>
                <a:cubicBezTo>
                  <a:pt x="600456" y="3048"/>
                  <a:pt x="578918" y="4917"/>
                  <a:pt x="557784" y="9144"/>
                </a:cubicBezTo>
                <a:cubicBezTo>
                  <a:pt x="548333" y="11034"/>
                  <a:pt x="539703" y="15950"/>
                  <a:pt x="530352" y="18288"/>
                </a:cubicBezTo>
                <a:cubicBezTo>
                  <a:pt x="515274" y="22057"/>
                  <a:pt x="499710" y="23663"/>
                  <a:pt x="484632" y="27432"/>
                </a:cubicBezTo>
                <a:cubicBezTo>
                  <a:pt x="475281" y="29770"/>
                  <a:pt x="466551" y="34238"/>
                  <a:pt x="457200" y="36576"/>
                </a:cubicBezTo>
                <a:cubicBezTo>
                  <a:pt x="442122" y="40345"/>
                  <a:pt x="426720" y="42672"/>
                  <a:pt x="411480" y="45720"/>
                </a:cubicBezTo>
                <a:cubicBezTo>
                  <a:pt x="402336" y="51816"/>
                  <a:pt x="394091" y="59545"/>
                  <a:pt x="384048" y="64008"/>
                </a:cubicBezTo>
                <a:cubicBezTo>
                  <a:pt x="366432" y="71837"/>
                  <a:pt x="329184" y="82296"/>
                  <a:pt x="329184" y="82296"/>
                </a:cubicBezTo>
                <a:cubicBezTo>
                  <a:pt x="332232" y="100584"/>
                  <a:pt x="334306" y="119061"/>
                  <a:pt x="338328" y="137160"/>
                </a:cubicBezTo>
                <a:cubicBezTo>
                  <a:pt x="340419" y="146569"/>
                  <a:pt x="348536" y="155012"/>
                  <a:pt x="347472" y="164592"/>
                </a:cubicBezTo>
                <a:cubicBezTo>
                  <a:pt x="345343" y="183751"/>
                  <a:pt x="329184" y="200179"/>
                  <a:pt x="329184" y="219456"/>
                </a:cubicBezTo>
                <a:lnTo>
                  <a:pt x="320040" y="219456"/>
                </a:lnTo>
                <a:close/>
              </a:path>
            </a:pathLst>
          </a:custGeom>
          <a:solidFill>
            <a:srgbClr val="93EBE7">
              <a:alpha val="6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904570" y="896112"/>
            <a:ext cx="2826182" cy="2734056"/>
          </a:xfrm>
          <a:custGeom>
            <a:avLst/>
            <a:gdLst>
              <a:gd name="connsiteX0" fmla="*/ 1353998 w 2826182"/>
              <a:gd name="connsiteY0" fmla="*/ 91440 h 2734056"/>
              <a:gd name="connsiteX1" fmla="*/ 1353998 w 2826182"/>
              <a:gd name="connsiteY1" fmla="*/ 91440 h 2734056"/>
              <a:gd name="connsiteX2" fmla="*/ 1244270 w 2826182"/>
              <a:gd name="connsiteY2" fmla="*/ 219456 h 2734056"/>
              <a:gd name="connsiteX3" fmla="*/ 1225982 w 2826182"/>
              <a:gd name="connsiteY3" fmla="*/ 265176 h 2734056"/>
              <a:gd name="connsiteX4" fmla="*/ 1207694 w 2826182"/>
              <a:gd name="connsiteY4" fmla="*/ 301752 h 2734056"/>
              <a:gd name="connsiteX5" fmla="*/ 1180262 w 2826182"/>
              <a:gd name="connsiteY5" fmla="*/ 365760 h 2734056"/>
              <a:gd name="connsiteX6" fmla="*/ 1143686 w 2826182"/>
              <a:gd name="connsiteY6" fmla="*/ 420624 h 2734056"/>
              <a:gd name="connsiteX7" fmla="*/ 1107110 w 2826182"/>
              <a:gd name="connsiteY7" fmla="*/ 475488 h 2734056"/>
              <a:gd name="connsiteX8" fmla="*/ 1052246 w 2826182"/>
              <a:gd name="connsiteY8" fmla="*/ 576072 h 2734056"/>
              <a:gd name="connsiteX9" fmla="*/ 1015670 w 2826182"/>
              <a:gd name="connsiteY9" fmla="*/ 685800 h 2734056"/>
              <a:gd name="connsiteX10" fmla="*/ 1024814 w 2826182"/>
              <a:gd name="connsiteY10" fmla="*/ 740664 h 2734056"/>
              <a:gd name="connsiteX11" fmla="*/ 1043102 w 2826182"/>
              <a:gd name="connsiteY11" fmla="*/ 768096 h 2734056"/>
              <a:gd name="connsiteX12" fmla="*/ 1006526 w 2826182"/>
              <a:gd name="connsiteY12" fmla="*/ 877824 h 2734056"/>
              <a:gd name="connsiteX13" fmla="*/ 979094 w 2826182"/>
              <a:gd name="connsiteY13" fmla="*/ 896112 h 2734056"/>
              <a:gd name="connsiteX14" fmla="*/ 951662 w 2826182"/>
              <a:gd name="connsiteY14" fmla="*/ 941832 h 2734056"/>
              <a:gd name="connsiteX15" fmla="*/ 933374 w 2826182"/>
              <a:gd name="connsiteY15" fmla="*/ 978408 h 2734056"/>
              <a:gd name="connsiteX16" fmla="*/ 878510 w 2826182"/>
              <a:gd name="connsiteY16" fmla="*/ 1042416 h 2734056"/>
              <a:gd name="connsiteX17" fmla="*/ 823646 w 2826182"/>
              <a:gd name="connsiteY17" fmla="*/ 1106424 h 2734056"/>
              <a:gd name="connsiteX18" fmla="*/ 796214 w 2826182"/>
              <a:gd name="connsiteY18" fmla="*/ 1161288 h 2734056"/>
              <a:gd name="connsiteX19" fmla="*/ 741350 w 2826182"/>
              <a:gd name="connsiteY19" fmla="*/ 1197864 h 2734056"/>
              <a:gd name="connsiteX20" fmla="*/ 713918 w 2826182"/>
              <a:gd name="connsiteY20" fmla="*/ 1216152 h 2734056"/>
              <a:gd name="connsiteX21" fmla="*/ 659054 w 2826182"/>
              <a:gd name="connsiteY21" fmla="*/ 1252728 h 2734056"/>
              <a:gd name="connsiteX22" fmla="*/ 595046 w 2826182"/>
              <a:gd name="connsiteY22" fmla="*/ 1298448 h 2734056"/>
              <a:gd name="connsiteX23" fmla="*/ 567614 w 2826182"/>
              <a:gd name="connsiteY23" fmla="*/ 1316736 h 2734056"/>
              <a:gd name="connsiteX24" fmla="*/ 512750 w 2826182"/>
              <a:gd name="connsiteY24" fmla="*/ 1362456 h 2734056"/>
              <a:gd name="connsiteX25" fmla="*/ 485318 w 2826182"/>
              <a:gd name="connsiteY25" fmla="*/ 1371600 h 2734056"/>
              <a:gd name="connsiteX26" fmla="*/ 430454 w 2826182"/>
              <a:gd name="connsiteY26" fmla="*/ 1408176 h 2734056"/>
              <a:gd name="connsiteX27" fmla="*/ 412166 w 2826182"/>
              <a:gd name="connsiteY27" fmla="*/ 1435608 h 2734056"/>
              <a:gd name="connsiteX28" fmla="*/ 393878 w 2826182"/>
              <a:gd name="connsiteY28" fmla="*/ 1490472 h 2734056"/>
              <a:gd name="connsiteX29" fmla="*/ 339014 w 2826182"/>
              <a:gd name="connsiteY29" fmla="*/ 1545336 h 2734056"/>
              <a:gd name="connsiteX30" fmla="*/ 311582 w 2826182"/>
              <a:gd name="connsiteY30" fmla="*/ 1572768 h 2734056"/>
              <a:gd name="connsiteX31" fmla="*/ 293294 w 2826182"/>
              <a:gd name="connsiteY31" fmla="*/ 1600200 h 2734056"/>
              <a:gd name="connsiteX32" fmla="*/ 210998 w 2826182"/>
              <a:gd name="connsiteY32" fmla="*/ 1673352 h 2734056"/>
              <a:gd name="connsiteX33" fmla="*/ 192710 w 2826182"/>
              <a:gd name="connsiteY33" fmla="*/ 1700784 h 2734056"/>
              <a:gd name="connsiteX34" fmla="*/ 183566 w 2826182"/>
              <a:gd name="connsiteY34" fmla="*/ 1728216 h 2734056"/>
              <a:gd name="connsiteX35" fmla="*/ 156134 w 2826182"/>
              <a:gd name="connsiteY35" fmla="*/ 1755648 h 2734056"/>
              <a:gd name="connsiteX36" fmla="*/ 119558 w 2826182"/>
              <a:gd name="connsiteY36" fmla="*/ 1810512 h 2734056"/>
              <a:gd name="connsiteX37" fmla="*/ 101270 w 2826182"/>
              <a:gd name="connsiteY37" fmla="*/ 1837944 h 2734056"/>
              <a:gd name="connsiteX38" fmla="*/ 73838 w 2826182"/>
              <a:gd name="connsiteY38" fmla="*/ 1856232 h 2734056"/>
              <a:gd name="connsiteX39" fmla="*/ 46406 w 2826182"/>
              <a:gd name="connsiteY39" fmla="*/ 1911096 h 2734056"/>
              <a:gd name="connsiteX40" fmla="*/ 9830 w 2826182"/>
              <a:gd name="connsiteY40" fmla="*/ 1975104 h 2734056"/>
              <a:gd name="connsiteX41" fmla="*/ 18974 w 2826182"/>
              <a:gd name="connsiteY41" fmla="*/ 2258568 h 2734056"/>
              <a:gd name="connsiteX42" fmla="*/ 46406 w 2826182"/>
              <a:gd name="connsiteY42" fmla="*/ 2267712 h 2734056"/>
              <a:gd name="connsiteX43" fmla="*/ 92126 w 2826182"/>
              <a:gd name="connsiteY43" fmla="*/ 2350008 h 2734056"/>
              <a:gd name="connsiteX44" fmla="*/ 119558 w 2826182"/>
              <a:gd name="connsiteY44" fmla="*/ 2478024 h 2734056"/>
              <a:gd name="connsiteX45" fmla="*/ 146990 w 2826182"/>
              <a:gd name="connsiteY45" fmla="*/ 2496312 h 2734056"/>
              <a:gd name="connsiteX46" fmla="*/ 156134 w 2826182"/>
              <a:gd name="connsiteY46" fmla="*/ 2523744 h 2734056"/>
              <a:gd name="connsiteX47" fmla="*/ 192710 w 2826182"/>
              <a:gd name="connsiteY47" fmla="*/ 2532888 h 2734056"/>
              <a:gd name="connsiteX48" fmla="*/ 275006 w 2826182"/>
              <a:gd name="connsiteY48" fmla="*/ 2569464 h 2734056"/>
              <a:gd name="connsiteX49" fmla="*/ 293294 w 2826182"/>
              <a:gd name="connsiteY49" fmla="*/ 2596896 h 2734056"/>
              <a:gd name="connsiteX50" fmla="*/ 366446 w 2826182"/>
              <a:gd name="connsiteY50" fmla="*/ 2624328 h 2734056"/>
              <a:gd name="connsiteX51" fmla="*/ 421310 w 2826182"/>
              <a:gd name="connsiteY51" fmla="*/ 2670048 h 2734056"/>
              <a:gd name="connsiteX52" fmla="*/ 503606 w 2826182"/>
              <a:gd name="connsiteY52" fmla="*/ 2679192 h 2734056"/>
              <a:gd name="connsiteX53" fmla="*/ 558470 w 2826182"/>
              <a:gd name="connsiteY53" fmla="*/ 2697480 h 2734056"/>
              <a:gd name="connsiteX54" fmla="*/ 622478 w 2826182"/>
              <a:gd name="connsiteY54" fmla="*/ 2734056 h 2734056"/>
              <a:gd name="connsiteX55" fmla="*/ 887654 w 2826182"/>
              <a:gd name="connsiteY55" fmla="*/ 2724912 h 2734056"/>
              <a:gd name="connsiteX56" fmla="*/ 915086 w 2826182"/>
              <a:gd name="connsiteY56" fmla="*/ 2715768 h 2734056"/>
              <a:gd name="connsiteX57" fmla="*/ 1024814 w 2826182"/>
              <a:gd name="connsiteY57" fmla="*/ 2706624 h 2734056"/>
              <a:gd name="connsiteX58" fmla="*/ 1079678 w 2826182"/>
              <a:gd name="connsiteY58" fmla="*/ 2670048 h 2734056"/>
              <a:gd name="connsiteX59" fmla="*/ 1134542 w 2826182"/>
              <a:gd name="connsiteY59" fmla="*/ 2633472 h 2734056"/>
              <a:gd name="connsiteX60" fmla="*/ 1143686 w 2826182"/>
              <a:gd name="connsiteY60" fmla="*/ 2596896 h 2734056"/>
              <a:gd name="connsiteX61" fmla="*/ 1180262 w 2826182"/>
              <a:gd name="connsiteY61" fmla="*/ 2542032 h 2734056"/>
              <a:gd name="connsiteX62" fmla="*/ 1189406 w 2826182"/>
              <a:gd name="connsiteY62" fmla="*/ 2514600 h 2734056"/>
              <a:gd name="connsiteX63" fmla="*/ 1225982 w 2826182"/>
              <a:gd name="connsiteY63" fmla="*/ 2505456 h 2734056"/>
              <a:gd name="connsiteX64" fmla="*/ 1253414 w 2826182"/>
              <a:gd name="connsiteY64" fmla="*/ 2496312 h 2734056"/>
              <a:gd name="connsiteX65" fmla="*/ 1326566 w 2826182"/>
              <a:gd name="connsiteY65" fmla="*/ 2478024 h 2734056"/>
              <a:gd name="connsiteX66" fmla="*/ 1353998 w 2826182"/>
              <a:gd name="connsiteY66" fmla="*/ 2468880 h 2734056"/>
              <a:gd name="connsiteX67" fmla="*/ 1527734 w 2826182"/>
              <a:gd name="connsiteY67" fmla="*/ 2459736 h 2734056"/>
              <a:gd name="connsiteX68" fmla="*/ 1555166 w 2826182"/>
              <a:gd name="connsiteY68" fmla="*/ 2432304 h 2734056"/>
              <a:gd name="connsiteX69" fmla="*/ 1591742 w 2826182"/>
              <a:gd name="connsiteY69" fmla="*/ 2423160 h 2734056"/>
              <a:gd name="connsiteX70" fmla="*/ 1756334 w 2826182"/>
              <a:gd name="connsiteY70" fmla="*/ 2404872 h 2734056"/>
              <a:gd name="connsiteX71" fmla="*/ 1866062 w 2826182"/>
              <a:gd name="connsiteY71" fmla="*/ 2368296 h 2734056"/>
              <a:gd name="connsiteX72" fmla="*/ 1893494 w 2826182"/>
              <a:gd name="connsiteY72" fmla="*/ 2350008 h 2734056"/>
              <a:gd name="connsiteX73" fmla="*/ 1930070 w 2826182"/>
              <a:gd name="connsiteY73" fmla="*/ 2340864 h 2734056"/>
              <a:gd name="connsiteX74" fmla="*/ 1966646 w 2826182"/>
              <a:gd name="connsiteY74" fmla="*/ 2322576 h 2734056"/>
              <a:gd name="connsiteX75" fmla="*/ 2039798 w 2826182"/>
              <a:gd name="connsiteY75" fmla="*/ 2276856 h 2734056"/>
              <a:gd name="connsiteX76" fmla="*/ 2058086 w 2826182"/>
              <a:gd name="connsiteY76" fmla="*/ 2249424 h 2734056"/>
              <a:gd name="connsiteX77" fmla="*/ 2067230 w 2826182"/>
              <a:gd name="connsiteY77" fmla="*/ 2221992 h 2734056"/>
              <a:gd name="connsiteX78" fmla="*/ 2122094 w 2826182"/>
              <a:gd name="connsiteY78" fmla="*/ 2185416 h 2734056"/>
              <a:gd name="connsiteX79" fmla="*/ 2149526 w 2826182"/>
              <a:gd name="connsiteY79" fmla="*/ 2148840 h 2734056"/>
              <a:gd name="connsiteX80" fmla="*/ 2186102 w 2826182"/>
              <a:gd name="connsiteY80" fmla="*/ 2093976 h 2734056"/>
              <a:gd name="connsiteX81" fmla="*/ 2240966 w 2826182"/>
              <a:gd name="connsiteY81" fmla="*/ 2048256 h 2734056"/>
              <a:gd name="connsiteX82" fmla="*/ 2259254 w 2826182"/>
              <a:gd name="connsiteY82" fmla="*/ 2020824 h 2734056"/>
              <a:gd name="connsiteX83" fmla="*/ 2231822 w 2826182"/>
              <a:gd name="connsiteY83" fmla="*/ 1947672 h 2734056"/>
              <a:gd name="connsiteX84" fmla="*/ 2204390 w 2826182"/>
              <a:gd name="connsiteY84" fmla="*/ 1911096 h 2734056"/>
              <a:gd name="connsiteX85" fmla="*/ 2186102 w 2826182"/>
              <a:gd name="connsiteY85" fmla="*/ 1883664 h 2734056"/>
              <a:gd name="connsiteX86" fmla="*/ 2158670 w 2826182"/>
              <a:gd name="connsiteY86" fmla="*/ 1865376 h 2734056"/>
              <a:gd name="connsiteX87" fmla="*/ 2103806 w 2826182"/>
              <a:gd name="connsiteY87" fmla="*/ 1810512 h 2734056"/>
              <a:gd name="connsiteX88" fmla="*/ 2030654 w 2826182"/>
              <a:gd name="connsiteY88" fmla="*/ 1755648 h 2734056"/>
              <a:gd name="connsiteX89" fmla="*/ 1994078 w 2826182"/>
              <a:gd name="connsiteY89" fmla="*/ 1700784 h 2734056"/>
              <a:gd name="connsiteX90" fmla="*/ 2039798 w 2826182"/>
              <a:gd name="connsiteY90" fmla="*/ 1655064 h 2734056"/>
              <a:gd name="connsiteX91" fmla="*/ 2112950 w 2826182"/>
              <a:gd name="connsiteY91" fmla="*/ 1618488 h 2734056"/>
              <a:gd name="connsiteX92" fmla="*/ 2195246 w 2826182"/>
              <a:gd name="connsiteY92" fmla="*/ 1591056 h 2734056"/>
              <a:gd name="connsiteX93" fmla="*/ 2222678 w 2826182"/>
              <a:gd name="connsiteY93" fmla="*/ 1581912 h 2734056"/>
              <a:gd name="connsiteX94" fmla="*/ 2259254 w 2826182"/>
              <a:gd name="connsiteY94" fmla="*/ 1572768 h 2734056"/>
              <a:gd name="connsiteX95" fmla="*/ 2286686 w 2826182"/>
              <a:gd name="connsiteY95" fmla="*/ 1563624 h 2734056"/>
              <a:gd name="connsiteX96" fmla="*/ 2323262 w 2826182"/>
              <a:gd name="connsiteY96" fmla="*/ 1554480 h 2734056"/>
              <a:gd name="connsiteX97" fmla="*/ 2378126 w 2826182"/>
              <a:gd name="connsiteY97" fmla="*/ 1536192 h 2734056"/>
              <a:gd name="connsiteX98" fmla="*/ 2442134 w 2826182"/>
              <a:gd name="connsiteY98" fmla="*/ 1481328 h 2734056"/>
              <a:gd name="connsiteX99" fmla="*/ 2478710 w 2826182"/>
              <a:gd name="connsiteY99" fmla="*/ 1463040 h 2734056"/>
              <a:gd name="connsiteX100" fmla="*/ 2506142 w 2826182"/>
              <a:gd name="connsiteY100" fmla="*/ 1444752 h 2734056"/>
              <a:gd name="connsiteX101" fmla="*/ 2524430 w 2826182"/>
              <a:gd name="connsiteY101" fmla="*/ 1389888 h 2734056"/>
              <a:gd name="connsiteX102" fmla="*/ 2542718 w 2826182"/>
              <a:gd name="connsiteY102" fmla="*/ 1289304 h 2734056"/>
              <a:gd name="connsiteX103" fmla="*/ 2570150 w 2826182"/>
              <a:gd name="connsiteY103" fmla="*/ 1261872 h 2734056"/>
              <a:gd name="connsiteX104" fmla="*/ 2597582 w 2826182"/>
              <a:gd name="connsiteY104" fmla="*/ 1252728 h 2734056"/>
              <a:gd name="connsiteX105" fmla="*/ 2615870 w 2826182"/>
              <a:gd name="connsiteY105" fmla="*/ 1216152 h 2734056"/>
              <a:gd name="connsiteX106" fmla="*/ 2643302 w 2826182"/>
              <a:gd name="connsiteY106" fmla="*/ 1207008 h 2734056"/>
              <a:gd name="connsiteX107" fmla="*/ 2698166 w 2826182"/>
              <a:gd name="connsiteY107" fmla="*/ 1161288 h 2734056"/>
              <a:gd name="connsiteX108" fmla="*/ 2716454 w 2826182"/>
              <a:gd name="connsiteY108" fmla="*/ 1106424 h 2734056"/>
              <a:gd name="connsiteX109" fmla="*/ 2734742 w 2826182"/>
              <a:gd name="connsiteY109" fmla="*/ 1078992 h 2734056"/>
              <a:gd name="connsiteX110" fmla="*/ 2753030 w 2826182"/>
              <a:gd name="connsiteY110" fmla="*/ 1024128 h 2734056"/>
              <a:gd name="connsiteX111" fmla="*/ 2762174 w 2826182"/>
              <a:gd name="connsiteY111" fmla="*/ 996696 h 2734056"/>
              <a:gd name="connsiteX112" fmla="*/ 2780462 w 2826182"/>
              <a:gd name="connsiteY112" fmla="*/ 923544 h 2734056"/>
              <a:gd name="connsiteX113" fmla="*/ 2789606 w 2826182"/>
              <a:gd name="connsiteY113" fmla="*/ 896112 h 2734056"/>
              <a:gd name="connsiteX114" fmla="*/ 2807894 w 2826182"/>
              <a:gd name="connsiteY114" fmla="*/ 832104 h 2734056"/>
              <a:gd name="connsiteX115" fmla="*/ 2826182 w 2826182"/>
              <a:gd name="connsiteY115" fmla="*/ 594360 h 2734056"/>
              <a:gd name="connsiteX116" fmla="*/ 2817038 w 2826182"/>
              <a:gd name="connsiteY116" fmla="*/ 420624 h 2734056"/>
              <a:gd name="connsiteX117" fmla="*/ 2807894 w 2826182"/>
              <a:gd name="connsiteY117" fmla="*/ 393192 h 2734056"/>
              <a:gd name="connsiteX118" fmla="*/ 2789606 w 2826182"/>
              <a:gd name="connsiteY118" fmla="*/ 365760 h 2734056"/>
              <a:gd name="connsiteX119" fmla="*/ 2762174 w 2826182"/>
              <a:gd name="connsiteY119" fmla="*/ 356616 h 2734056"/>
              <a:gd name="connsiteX120" fmla="*/ 2734742 w 2826182"/>
              <a:gd name="connsiteY120" fmla="*/ 329184 h 2734056"/>
              <a:gd name="connsiteX121" fmla="*/ 2570150 w 2826182"/>
              <a:gd name="connsiteY121" fmla="*/ 283464 h 2734056"/>
              <a:gd name="connsiteX122" fmla="*/ 2542718 w 2826182"/>
              <a:gd name="connsiteY122" fmla="*/ 265176 h 2734056"/>
              <a:gd name="connsiteX123" fmla="*/ 2515286 w 2826182"/>
              <a:gd name="connsiteY123" fmla="*/ 256032 h 2734056"/>
              <a:gd name="connsiteX124" fmla="*/ 2414702 w 2826182"/>
              <a:gd name="connsiteY124" fmla="*/ 237744 h 2734056"/>
              <a:gd name="connsiteX125" fmla="*/ 2387270 w 2826182"/>
              <a:gd name="connsiteY125" fmla="*/ 228600 h 2734056"/>
              <a:gd name="connsiteX126" fmla="*/ 2350694 w 2826182"/>
              <a:gd name="connsiteY126" fmla="*/ 219456 h 2734056"/>
              <a:gd name="connsiteX127" fmla="*/ 2259254 w 2826182"/>
              <a:gd name="connsiteY127" fmla="*/ 164592 h 2734056"/>
              <a:gd name="connsiteX128" fmla="*/ 2231822 w 2826182"/>
              <a:gd name="connsiteY128" fmla="*/ 146304 h 2734056"/>
              <a:gd name="connsiteX129" fmla="*/ 2167814 w 2826182"/>
              <a:gd name="connsiteY129" fmla="*/ 128016 h 2734056"/>
              <a:gd name="connsiteX130" fmla="*/ 2140382 w 2826182"/>
              <a:gd name="connsiteY130" fmla="*/ 118872 h 2734056"/>
              <a:gd name="connsiteX131" fmla="*/ 2112950 w 2826182"/>
              <a:gd name="connsiteY131" fmla="*/ 100584 h 2734056"/>
              <a:gd name="connsiteX132" fmla="*/ 2085518 w 2826182"/>
              <a:gd name="connsiteY132" fmla="*/ 91440 h 2734056"/>
              <a:gd name="connsiteX133" fmla="*/ 2030654 w 2826182"/>
              <a:gd name="connsiteY133" fmla="*/ 54864 h 2734056"/>
              <a:gd name="connsiteX134" fmla="*/ 2003222 w 2826182"/>
              <a:gd name="connsiteY134" fmla="*/ 36576 h 2734056"/>
              <a:gd name="connsiteX135" fmla="*/ 1948358 w 2826182"/>
              <a:gd name="connsiteY135" fmla="*/ 18288 h 2734056"/>
              <a:gd name="connsiteX136" fmla="*/ 1875206 w 2826182"/>
              <a:gd name="connsiteY136" fmla="*/ 0 h 2734056"/>
              <a:gd name="connsiteX137" fmla="*/ 1363142 w 2826182"/>
              <a:gd name="connsiteY137" fmla="*/ 9144 h 2734056"/>
              <a:gd name="connsiteX138" fmla="*/ 1308278 w 2826182"/>
              <a:gd name="connsiteY138" fmla="*/ 27432 h 2734056"/>
              <a:gd name="connsiteX139" fmla="*/ 1289990 w 2826182"/>
              <a:gd name="connsiteY139" fmla="*/ 82296 h 2734056"/>
              <a:gd name="connsiteX140" fmla="*/ 1353998 w 2826182"/>
              <a:gd name="connsiteY140" fmla="*/ 91440 h 273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2826182" h="2734056">
                <a:moveTo>
                  <a:pt x="1353998" y="91440"/>
                </a:moveTo>
                <a:lnTo>
                  <a:pt x="1353998" y="91440"/>
                </a:lnTo>
                <a:cubicBezTo>
                  <a:pt x="1353958" y="91485"/>
                  <a:pt x="1258002" y="196570"/>
                  <a:pt x="1244270" y="219456"/>
                </a:cubicBezTo>
                <a:cubicBezTo>
                  <a:pt x="1235825" y="233531"/>
                  <a:pt x="1232648" y="250177"/>
                  <a:pt x="1225982" y="265176"/>
                </a:cubicBezTo>
                <a:cubicBezTo>
                  <a:pt x="1220446" y="277632"/>
                  <a:pt x="1213335" y="289343"/>
                  <a:pt x="1207694" y="301752"/>
                </a:cubicBezTo>
                <a:cubicBezTo>
                  <a:pt x="1198088" y="322884"/>
                  <a:pt x="1191267" y="345322"/>
                  <a:pt x="1180262" y="365760"/>
                </a:cubicBezTo>
                <a:cubicBezTo>
                  <a:pt x="1169842" y="385112"/>
                  <a:pt x="1155878" y="402336"/>
                  <a:pt x="1143686" y="420624"/>
                </a:cubicBezTo>
                <a:cubicBezTo>
                  <a:pt x="1131494" y="438912"/>
                  <a:pt x="1114061" y="454636"/>
                  <a:pt x="1107110" y="475488"/>
                </a:cubicBezTo>
                <a:cubicBezTo>
                  <a:pt x="1075243" y="571090"/>
                  <a:pt x="1143737" y="372758"/>
                  <a:pt x="1052246" y="576072"/>
                </a:cubicBezTo>
                <a:cubicBezTo>
                  <a:pt x="1036425" y="611231"/>
                  <a:pt x="1015670" y="685800"/>
                  <a:pt x="1015670" y="685800"/>
                </a:cubicBezTo>
                <a:cubicBezTo>
                  <a:pt x="1018718" y="704088"/>
                  <a:pt x="1018951" y="723075"/>
                  <a:pt x="1024814" y="740664"/>
                </a:cubicBezTo>
                <a:cubicBezTo>
                  <a:pt x="1028289" y="751090"/>
                  <a:pt x="1043102" y="757106"/>
                  <a:pt x="1043102" y="768096"/>
                </a:cubicBezTo>
                <a:cubicBezTo>
                  <a:pt x="1043102" y="797137"/>
                  <a:pt x="1032317" y="852033"/>
                  <a:pt x="1006526" y="877824"/>
                </a:cubicBezTo>
                <a:cubicBezTo>
                  <a:pt x="998755" y="885595"/>
                  <a:pt x="988238" y="890016"/>
                  <a:pt x="979094" y="896112"/>
                </a:cubicBezTo>
                <a:cubicBezTo>
                  <a:pt x="969950" y="911352"/>
                  <a:pt x="960293" y="926296"/>
                  <a:pt x="951662" y="941832"/>
                </a:cubicBezTo>
                <a:cubicBezTo>
                  <a:pt x="945042" y="953748"/>
                  <a:pt x="940598" y="966849"/>
                  <a:pt x="933374" y="978408"/>
                </a:cubicBezTo>
                <a:cubicBezTo>
                  <a:pt x="902520" y="1027774"/>
                  <a:pt x="913038" y="1002133"/>
                  <a:pt x="878510" y="1042416"/>
                </a:cubicBezTo>
                <a:cubicBezTo>
                  <a:pt x="808128" y="1124528"/>
                  <a:pt x="891715" y="1038355"/>
                  <a:pt x="823646" y="1106424"/>
                </a:cubicBezTo>
                <a:cubicBezTo>
                  <a:pt x="817123" y="1125992"/>
                  <a:pt x="812897" y="1146690"/>
                  <a:pt x="796214" y="1161288"/>
                </a:cubicBezTo>
                <a:cubicBezTo>
                  <a:pt x="779673" y="1175762"/>
                  <a:pt x="759638" y="1185672"/>
                  <a:pt x="741350" y="1197864"/>
                </a:cubicBezTo>
                <a:cubicBezTo>
                  <a:pt x="732206" y="1203960"/>
                  <a:pt x="721689" y="1208381"/>
                  <a:pt x="713918" y="1216152"/>
                </a:cubicBezTo>
                <a:cubicBezTo>
                  <a:pt x="661916" y="1268154"/>
                  <a:pt x="711987" y="1226261"/>
                  <a:pt x="659054" y="1252728"/>
                </a:cubicBezTo>
                <a:cubicBezTo>
                  <a:pt x="644688" y="1259911"/>
                  <a:pt x="604710" y="1291545"/>
                  <a:pt x="595046" y="1298448"/>
                </a:cubicBezTo>
                <a:cubicBezTo>
                  <a:pt x="586103" y="1304836"/>
                  <a:pt x="576057" y="1309701"/>
                  <a:pt x="567614" y="1316736"/>
                </a:cubicBezTo>
                <a:cubicBezTo>
                  <a:pt x="537280" y="1342015"/>
                  <a:pt x="546804" y="1345429"/>
                  <a:pt x="512750" y="1362456"/>
                </a:cubicBezTo>
                <a:cubicBezTo>
                  <a:pt x="504129" y="1366767"/>
                  <a:pt x="493744" y="1366919"/>
                  <a:pt x="485318" y="1371600"/>
                </a:cubicBezTo>
                <a:cubicBezTo>
                  <a:pt x="466105" y="1382274"/>
                  <a:pt x="430454" y="1408176"/>
                  <a:pt x="430454" y="1408176"/>
                </a:cubicBezTo>
                <a:cubicBezTo>
                  <a:pt x="424358" y="1417320"/>
                  <a:pt x="416629" y="1425565"/>
                  <a:pt x="412166" y="1435608"/>
                </a:cubicBezTo>
                <a:cubicBezTo>
                  <a:pt x="404337" y="1453224"/>
                  <a:pt x="407509" y="1476841"/>
                  <a:pt x="393878" y="1490472"/>
                </a:cubicBezTo>
                <a:lnTo>
                  <a:pt x="339014" y="1545336"/>
                </a:lnTo>
                <a:cubicBezTo>
                  <a:pt x="329870" y="1554480"/>
                  <a:pt x="318755" y="1562008"/>
                  <a:pt x="311582" y="1572768"/>
                </a:cubicBezTo>
                <a:cubicBezTo>
                  <a:pt x="305486" y="1581912"/>
                  <a:pt x="301565" y="1592963"/>
                  <a:pt x="293294" y="1600200"/>
                </a:cubicBezTo>
                <a:cubicBezTo>
                  <a:pt x="206385" y="1676245"/>
                  <a:pt x="265044" y="1597687"/>
                  <a:pt x="210998" y="1673352"/>
                </a:cubicBezTo>
                <a:cubicBezTo>
                  <a:pt x="204610" y="1682295"/>
                  <a:pt x="197625" y="1690954"/>
                  <a:pt x="192710" y="1700784"/>
                </a:cubicBezTo>
                <a:cubicBezTo>
                  <a:pt x="188399" y="1709405"/>
                  <a:pt x="188913" y="1720196"/>
                  <a:pt x="183566" y="1728216"/>
                </a:cubicBezTo>
                <a:cubicBezTo>
                  <a:pt x="176393" y="1738976"/>
                  <a:pt x="164073" y="1745440"/>
                  <a:pt x="156134" y="1755648"/>
                </a:cubicBezTo>
                <a:cubicBezTo>
                  <a:pt x="142640" y="1772998"/>
                  <a:pt x="131750" y="1792224"/>
                  <a:pt x="119558" y="1810512"/>
                </a:cubicBezTo>
                <a:cubicBezTo>
                  <a:pt x="113462" y="1819656"/>
                  <a:pt x="110414" y="1831848"/>
                  <a:pt x="101270" y="1837944"/>
                </a:cubicBezTo>
                <a:lnTo>
                  <a:pt x="73838" y="1856232"/>
                </a:lnTo>
                <a:cubicBezTo>
                  <a:pt x="57073" y="1906527"/>
                  <a:pt x="74767" y="1861463"/>
                  <a:pt x="46406" y="1911096"/>
                </a:cubicBezTo>
                <a:cubicBezTo>
                  <a:pt x="0" y="1992306"/>
                  <a:pt x="54386" y="1908270"/>
                  <a:pt x="9830" y="1975104"/>
                </a:cubicBezTo>
                <a:cubicBezTo>
                  <a:pt x="12878" y="2069592"/>
                  <a:pt x="7248" y="2164761"/>
                  <a:pt x="18974" y="2258568"/>
                </a:cubicBezTo>
                <a:cubicBezTo>
                  <a:pt x="20170" y="2268132"/>
                  <a:pt x="39590" y="2260896"/>
                  <a:pt x="46406" y="2267712"/>
                </a:cubicBezTo>
                <a:cubicBezTo>
                  <a:pt x="77848" y="2299154"/>
                  <a:pt x="80628" y="2315513"/>
                  <a:pt x="92126" y="2350008"/>
                </a:cubicBezTo>
                <a:cubicBezTo>
                  <a:pt x="96603" y="2399259"/>
                  <a:pt x="84443" y="2442909"/>
                  <a:pt x="119558" y="2478024"/>
                </a:cubicBezTo>
                <a:cubicBezTo>
                  <a:pt x="127329" y="2485795"/>
                  <a:pt x="137846" y="2490216"/>
                  <a:pt x="146990" y="2496312"/>
                </a:cubicBezTo>
                <a:cubicBezTo>
                  <a:pt x="150038" y="2505456"/>
                  <a:pt x="148608" y="2517723"/>
                  <a:pt x="156134" y="2523744"/>
                </a:cubicBezTo>
                <a:cubicBezTo>
                  <a:pt x="165947" y="2531595"/>
                  <a:pt x="180673" y="2529277"/>
                  <a:pt x="192710" y="2532888"/>
                </a:cubicBezTo>
                <a:cubicBezTo>
                  <a:pt x="252064" y="2550694"/>
                  <a:pt x="234918" y="2542739"/>
                  <a:pt x="275006" y="2569464"/>
                </a:cubicBezTo>
                <a:cubicBezTo>
                  <a:pt x="281102" y="2578608"/>
                  <a:pt x="285523" y="2589125"/>
                  <a:pt x="293294" y="2596896"/>
                </a:cubicBezTo>
                <a:cubicBezTo>
                  <a:pt x="316839" y="2620441"/>
                  <a:pt x="333734" y="2617786"/>
                  <a:pt x="366446" y="2624328"/>
                </a:cubicBezTo>
                <a:cubicBezTo>
                  <a:pt x="376682" y="2634564"/>
                  <a:pt x="404336" y="2665804"/>
                  <a:pt x="421310" y="2670048"/>
                </a:cubicBezTo>
                <a:cubicBezTo>
                  <a:pt x="448087" y="2676742"/>
                  <a:pt x="476174" y="2676144"/>
                  <a:pt x="503606" y="2679192"/>
                </a:cubicBezTo>
                <a:cubicBezTo>
                  <a:pt x="521894" y="2685288"/>
                  <a:pt x="544839" y="2683849"/>
                  <a:pt x="558470" y="2697480"/>
                </a:cubicBezTo>
                <a:cubicBezTo>
                  <a:pt x="594788" y="2733798"/>
                  <a:pt x="573357" y="2721776"/>
                  <a:pt x="622478" y="2734056"/>
                </a:cubicBezTo>
                <a:cubicBezTo>
                  <a:pt x="710870" y="2731008"/>
                  <a:pt x="799382" y="2730429"/>
                  <a:pt x="887654" y="2724912"/>
                </a:cubicBezTo>
                <a:cubicBezTo>
                  <a:pt x="897274" y="2724311"/>
                  <a:pt x="905532" y="2717042"/>
                  <a:pt x="915086" y="2715768"/>
                </a:cubicBezTo>
                <a:cubicBezTo>
                  <a:pt x="951467" y="2710917"/>
                  <a:pt x="988238" y="2709672"/>
                  <a:pt x="1024814" y="2706624"/>
                </a:cubicBezTo>
                <a:cubicBezTo>
                  <a:pt x="1043102" y="2694432"/>
                  <a:pt x="1064136" y="2685590"/>
                  <a:pt x="1079678" y="2670048"/>
                </a:cubicBezTo>
                <a:cubicBezTo>
                  <a:pt x="1113926" y="2635800"/>
                  <a:pt x="1094842" y="2646705"/>
                  <a:pt x="1134542" y="2633472"/>
                </a:cubicBezTo>
                <a:cubicBezTo>
                  <a:pt x="1137590" y="2621280"/>
                  <a:pt x="1138066" y="2608136"/>
                  <a:pt x="1143686" y="2596896"/>
                </a:cubicBezTo>
                <a:cubicBezTo>
                  <a:pt x="1153516" y="2577237"/>
                  <a:pt x="1173311" y="2562884"/>
                  <a:pt x="1180262" y="2542032"/>
                </a:cubicBezTo>
                <a:cubicBezTo>
                  <a:pt x="1183310" y="2532888"/>
                  <a:pt x="1181880" y="2520621"/>
                  <a:pt x="1189406" y="2514600"/>
                </a:cubicBezTo>
                <a:cubicBezTo>
                  <a:pt x="1199219" y="2506749"/>
                  <a:pt x="1213898" y="2508908"/>
                  <a:pt x="1225982" y="2505456"/>
                </a:cubicBezTo>
                <a:cubicBezTo>
                  <a:pt x="1235250" y="2502808"/>
                  <a:pt x="1244115" y="2498848"/>
                  <a:pt x="1253414" y="2496312"/>
                </a:cubicBezTo>
                <a:cubicBezTo>
                  <a:pt x="1277663" y="2489699"/>
                  <a:pt x="1302721" y="2485972"/>
                  <a:pt x="1326566" y="2478024"/>
                </a:cubicBezTo>
                <a:cubicBezTo>
                  <a:pt x="1335710" y="2474976"/>
                  <a:pt x="1344399" y="2469753"/>
                  <a:pt x="1353998" y="2468880"/>
                </a:cubicBezTo>
                <a:cubicBezTo>
                  <a:pt x="1411752" y="2463630"/>
                  <a:pt x="1469822" y="2462784"/>
                  <a:pt x="1527734" y="2459736"/>
                </a:cubicBezTo>
                <a:cubicBezTo>
                  <a:pt x="1536878" y="2450592"/>
                  <a:pt x="1543938" y="2438720"/>
                  <a:pt x="1555166" y="2432304"/>
                </a:cubicBezTo>
                <a:cubicBezTo>
                  <a:pt x="1566077" y="2426069"/>
                  <a:pt x="1579290" y="2424858"/>
                  <a:pt x="1591742" y="2423160"/>
                </a:cubicBezTo>
                <a:cubicBezTo>
                  <a:pt x="1646437" y="2415702"/>
                  <a:pt x="1701470" y="2410968"/>
                  <a:pt x="1756334" y="2404872"/>
                </a:cubicBezTo>
                <a:cubicBezTo>
                  <a:pt x="1854428" y="2355825"/>
                  <a:pt x="1707706" y="2425880"/>
                  <a:pt x="1866062" y="2368296"/>
                </a:cubicBezTo>
                <a:cubicBezTo>
                  <a:pt x="1876390" y="2364540"/>
                  <a:pt x="1883393" y="2354337"/>
                  <a:pt x="1893494" y="2350008"/>
                </a:cubicBezTo>
                <a:cubicBezTo>
                  <a:pt x="1905045" y="2345058"/>
                  <a:pt x="1918303" y="2345277"/>
                  <a:pt x="1930070" y="2340864"/>
                </a:cubicBezTo>
                <a:cubicBezTo>
                  <a:pt x="1942833" y="2336078"/>
                  <a:pt x="1954730" y="2329196"/>
                  <a:pt x="1966646" y="2322576"/>
                </a:cubicBezTo>
                <a:cubicBezTo>
                  <a:pt x="1999732" y="2304195"/>
                  <a:pt x="2011217" y="2295910"/>
                  <a:pt x="2039798" y="2276856"/>
                </a:cubicBezTo>
                <a:cubicBezTo>
                  <a:pt x="2045894" y="2267712"/>
                  <a:pt x="2053171" y="2259254"/>
                  <a:pt x="2058086" y="2249424"/>
                </a:cubicBezTo>
                <a:cubicBezTo>
                  <a:pt x="2062397" y="2240803"/>
                  <a:pt x="2060414" y="2228808"/>
                  <a:pt x="2067230" y="2221992"/>
                </a:cubicBezTo>
                <a:cubicBezTo>
                  <a:pt x="2082772" y="2206450"/>
                  <a:pt x="2108906" y="2203000"/>
                  <a:pt x="2122094" y="2185416"/>
                </a:cubicBezTo>
                <a:cubicBezTo>
                  <a:pt x="2131238" y="2173224"/>
                  <a:pt x="2140786" y="2161325"/>
                  <a:pt x="2149526" y="2148840"/>
                </a:cubicBezTo>
                <a:cubicBezTo>
                  <a:pt x="2162130" y="2130834"/>
                  <a:pt x="2170560" y="2109518"/>
                  <a:pt x="2186102" y="2093976"/>
                </a:cubicBezTo>
                <a:cubicBezTo>
                  <a:pt x="2221305" y="2058773"/>
                  <a:pt x="2202774" y="2073717"/>
                  <a:pt x="2240966" y="2048256"/>
                </a:cubicBezTo>
                <a:cubicBezTo>
                  <a:pt x="2247062" y="2039112"/>
                  <a:pt x="2257891" y="2031729"/>
                  <a:pt x="2259254" y="2020824"/>
                </a:cubicBezTo>
                <a:cubicBezTo>
                  <a:pt x="2263177" y="1989444"/>
                  <a:pt x="2247968" y="1970276"/>
                  <a:pt x="2231822" y="1947672"/>
                </a:cubicBezTo>
                <a:cubicBezTo>
                  <a:pt x="2222964" y="1935271"/>
                  <a:pt x="2213248" y="1923497"/>
                  <a:pt x="2204390" y="1911096"/>
                </a:cubicBezTo>
                <a:cubicBezTo>
                  <a:pt x="2198002" y="1902153"/>
                  <a:pt x="2193873" y="1891435"/>
                  <a:pt x="2186102" y="1883664"/>
                </a:cubicBezTo>
                <a:cubicBezTo>
                  <a:pt x="2178331" y="1875893"/>
                  <a:pt x="2167814" y="1871472"/>
                  <a:pt x="2158670" y="1865376"/>
                </a:cubicBezTo>
                <a:cubicBezTo>
                  <a:pt x="2115571" y="1800727"/>
                  <a:pt x="2171858" y="1878564"/>
                  <a:pt x="2103806" y="1810512"/>
                </a:cubicBezTo>
                <a:cubicBezTo>
                  <a:pt x="2045814" y="1752520"/>
                  <a:pt x="2112831" y="1788519"/>
                  <a:pt x="2030654" y="1755648"/>
                </a:cubicBezTo>
                <a:cubicBezTo>
                  <a:pt x="2019234" y="1744228"/>
                  <a:pt x="1990297" y="1723470"/>
                  <a:pt x="1994078" y="1700784"/>
                </a:cubicBezTo>
                <a:cubicBezTo>
                  <a:pt x="1997532" y="1680058"/>
                  <a:pt x="2024152" y="1663598"/>
                  <a:pt x="2039798" y="1655064"/>
                </a:cubicBezTo>
                <a:cubicBezTo>
                  <a:pt x="2063731" y="1642009"/>
                  <a:pt x="2087087" y="1627109"/>
                  <a:pt x="2112950" y="1618488"/>
                </a:cubicBezTo>
                <a:lnTo>
                  <a:pt x="2195246" y="1591056"/>
                </a:lnTo>
                <a:cubicBezTo>
                  <a:pt x="2204390" y="1588008"/>
                  <a:pt x="2213327" y="1584250"/>
                  <a:pt x="2222678" y="1581912"/>
                </a:cubicBezTo>
                <a:cubicBezTo>
                  <a:pt x="2234870" y="1578864"/>
                  <a:pt x="2247170" y="1576220"/>
                  <a:pt x="2259254" y="1572768"/>
                </a:cubicBezTo>
                <a:cubicBezTo>
                  <a:pt x="2268522" y="1570120"/>
                  <a:pt x="2277418" y="1566272"/>
                  <a:pt x="2286686" y="1563624"/>
                </a:cubicBezTo>
                <a:cubicBezTo>
                  <a:pt x="2298770" y="1560172"/>
                  <a:pt x="2311225" y="1558091"/>
                  <a:pt x="2323262" y="1554480"/>
                </a:cubicBezTo>
                <a:cubicBezTo>
                  <a:pt x="2341726" y="1548941"/>
                  <a:pt x="2378126" y="1536192"/>
                  <a:pt x="2378126" y="1536192"/>
                </a:cubicBezTo>
                <a:cubicBezTo>
                  <a:pt x="2403063" y="1511255"/>
                  <a:pt x="2410853" y="1500879"/>
                  <a:pt x="2442134" y="1481328"/>
                </a:cubicBezTo>
                <a:cubicBezTo>
                  <a:pt x="2453693" y="1474104"/>
                  <a:pt x="2466875" y="1469803"/>
                  <a:pt x="2478710" y="1463040"/>
                </a:cubicBezTo>
                <a:cubicBezTo>
                  <a:pt x="2488252" y="1457588"/>
                  <a:pt x="2496998" y="1450848"/>
                  <a:pt x="2506142" y="1444752"/>
                </a:cubicBezTo>
                <a:cubicBezTo>
                  <a:pt x="2512238" y="1426464"/>
                  <a:pt x="2522039" y="1409016"/>
                  <a:pt x="2524430" y="1389888"/>
                </a:cubicBezTo>
                <a:cubicBezTo>
                  <a:pt x="2524818" y="1386787"/>
                  <a:pt x="2529707" y="1308821"/>
                  <a:pt x="2542718" y="1289304"/>
                </a:cubicBezTo>
                <a:cubicBezTo>
                  <a:pt x="2549891" y="1278544"/>
                  <a:pt x="2559390" y="1269045"/>
                  <a:pt x="2570150" y="1261872"/>
                </a:cubicBezTo>
                <a:cubicBezTo>
                  <a:pt x="2578170" y="1256525"/>
                  <a:pt x="2588438" y="1255776"/>
                  <a:pt x="2597582" y="1252728"/>
                </a:cubicBezTo>
                <a:cubicBezTo>
                  <a:pt x="2603678" y="1240536"/>
                  <a:pt x="2606231" y="1225791"/>
                  <a:pt x="2615870" y="1216152"/>
                </a:cubicBezTo>
                <a:cubicBezTo>
                  <a:pt x="2622686" y="1209336"/>
                  <a:pt x="2634681" y="1211319"/>
                  <a:pt x="2643302" y="1207008"/>
                </a:cubicBezTo>
                <a:cubicBezTo>
                  <a:pt x="2668763" y="1194277"/>
                  <a:pt x="2677943" y="1181511"/>
                  <a:pt x="2698166" y="1161288"/>
                </a:cubicBezTo>
                <a:cubicBezTo>
                  <a:pt x="2704262" y="1143000"/>
                  <a:pt x="2705761" y="1122464"/>
                  <a:pt x="2716454" y="1106424"/>
                </a:cubicBezTo>
                <a:cubicBezTo>
                  <a:pt x="2722550" y="1097280"/>
                  <a:pt x="2730279" y="1089035"/>
                  <a:pt x="2734742" y="1078992"/>
                </a:cubicBezTo>
                <a:cubicBezTo>
                  <a:pt x="2742571" y="1061376"/>
                  <a:pt x="2746934" y="1042416"/>
                  <a:pt x="2753030" y="1024128"/>
                </a:cubicBezTo>
                <a:cubicBezTo>
                  <a:pt x="2756078" y="1014984"/>
                  <a:pt x="2759836" y="1006047"/>
                  <a:pt x="2762174" y="996696"/>
                </a:cubicBezTo>
                <a:cubicBezTo>
                  <a:pt x="2768270" y="972312"/>
                  <a:pt x="2772514" y="947389"/>
                  <a:pt x="2780462" y="923544"/>
                </a:cubicBezTo>
                <a:cubicBezTo>
                  <a:pt x="2783510" y="914400"/>
                  <a:pt x="2786958" y="905380"/>
                  <a:pt x="2789606" y="896112"/>
                </a:cubicBezTo>
                <a:cubicBezTo>
                  <a:pt x="2812569" y="815740"/>
                  <a:pt x="2785970" y="897877"/>
                  <a:pt x="2807894" y="832104"/>
                </a:cubicBezTo>
                <a:cubicBezTo>
                  <a:pt x="2819155" y="742019"/>
                  <a:pt x="2826182" y="699431"/>
                  <a:pt x="2826182" y="594360"/>
                </a:cubicBezTo>
                <a:cubicBezTo>
                  <a:pt x="2826182" y="536368"/>
                  <a:pt x="2822288" y="478378"/>
                  <a:pt x="2817038" y="420624"/>
                </a:cubicBezTo>
                <a:cubicBezTo>
                  <a:pt x="2816165" y="411025"/>
                  <a:pt x="2812205" y="401813"/>
                  <a:pt x="2807894" y="393192"/>
                </a:cubicBezTo>
                <a:cubicBezTo>
                  <a:pt x="2802979" y="383362"/>
                  <a:pt x="2798188" y="372625"/>
                  <a:pt x="2789606" y="365760"/>
                </a:cubicBezTo>
                <a:cubicBezTo>
                  <a:pt x="2782080" y="359739"/>
                  <a:pt x="2771318" y="359664"/>
                  <a:pt x="2762174" y="356616"/>
                </a:cubicBezTo>
                <a:cubicBezTo>
                  <a:pt x="2753030" y="347472"/>
                  <a:pt x="2744950" y="337123"/>
                  <a:pt x="2734742" y="329184"/>
                </a:cubicBezTo>
                <a:cubicBezTo>
                  <a:pt x="2663004" y="273388"/>
                  <a:pt x="2678964" y="292532"/>
                  <a:pt x="2570150" y="283464"/>
                </a:cubicBezTo>
                <a:cubicBezTo>
                  <a:pt x="2561006" y="277368"/>
                  <a:pt x="2552548" y="270091"/>
                  <a:pt x="2542718" y="265176"/>
                </a:cubicBezTo>
                <a:cubicBezTo>
                  <a:pt x="2534097" y="260865"/>
                  <a:pt x="2524637" y="258370"/>
                  <a:pt x="2515286" y="256032"/>
                </a:cubicBezTo>
                <a:cubicBezTo>
                  <a:pt x="2448722" y="239391"/>
                  <a:pt x="2488074" y="254049"/>
                  <a:pt x="2414702" y="237744"/>
                </a:cubicBezTo>
                <a:cubicBezTo>
                  <a:pt x="2405293" y="235653"/>
                  <a:pt x="2396538" y="231248"/>
                  <a:pt x="2387270" y="228600"/>
                </a:cubicBezTo>
                <a:cubicBezTo>
                  <a:pt x="2375186" y="225148"/>
                  <a:pt x="2362886" y="222504"/>
                  <a:pt x="2350694" y="219456"/>
                </a:cubicBezTo>
                <a:cubicBezTo>
                  <a:pt x="2216481" y="129981"/>
                  <a:pt x="2357665" y="220827"/>
                  <a:pt x="2259254" y="164592"/>
                </a:cubicBezTo>
                <a:cubicBezTo>
                  <a:pt x="2249712" y="159140"/>
                  <a:pt x="2241652" y="151219"/>
                  <a:pt x="2231822" y="146304"/>
                </a:cubicBezTo>
                <a:cubicBezTo>
                  <a:pt x="2217206" y="138996"/>
                  <a:pt x="2181486" y="131922"/>
                  <a:pt x="2167814" y="128016"/>
                </a:cubicBezTo>
                <a:cubicBezTo>
                  <a:pt x="2158546" y="125368"/>
                  <a:pt x="2149003" y="123183"/>
                  <a:pt x="2140382" y="118872"/>
                </a:cubicBezTo>
                <a:cubicBezTo>
                  <a:pt x="2130552" y="113957"/>
                  <a:pt x="2122780" y="105499"/>
                  <a:pt x="2112950" y="100584"/>
                </a:cubicBezTo>
                <a:cubicBezTo>
                  <a:pt x="2104329" y="96273"/>
                  <a:pt x="2093944" y="96121"/>
                  <a:pt x="2085518" y="91440"/>
                </a:cubicBezTo>
                <a:cubicBezTo>
                  <a:pt x="2066305" y="80766"/>
                  <a:pt x="2048942" y="67056"/>
                  <a:pt x="2030654" y="54864"/>
                </a:cubicBezTo>
                <a:cubicBezTo>
                  <a:pt x="2021510" y="48768"/>
                  <a:pt x="2013648" y="40051"/>
                  <a:pt x="2003222" y="36576"/>
                </a:cubicBezTo>
                <a:cubicBezTo>
                  <a:pt x="1984934" y="30480"/>
                  <a:pt x="1967261" y="22069"/>
                  <a:pt x="1948358" y="18288"/>
                </a:cubicBezTo>
                <a:cubicBezTo>
                  <a:pt x="1893187" y="7254"/>
                  <a:pt x="1917382" y="14059"/>
                  <a:pt x="1875206" y="0"/>
                </a:cubicBezTo>
                <a:cubicBezTo>
                  <a:pt x="1704518" y="3048"/>
                  <a:pt x="1533658" y="893"/>
                  <a:pt x="1363142" y="9144"/>
                </a:cubicBezTo>
                <a:cubicBezTo>
                  <a:pt x="1343887" y="10076"/>
                  <a:pt x="1308278" y="27432"/>
                  <a:pt x="1308278" y="27432"/>
                </a:cubicBezTo>
                <a:cubicBezTo>
                  <a:pt x="1302182" y="45720"/>
                  <a:pt x="1271702" y="76200"/>
                  <a:pt x="1289990" y="82296"/>
                </a:cubicBezTo>
                <a:lnTo>
                  <a:pt x="1353998" y="91440"/>
                </a:lnTo>
                <a:close/>
              </a:path>
            </a:pathLst>
          </a:custGeom>
          <a:solidFill>
            <a:srgbClr val="93EBE7">
              <a:alpha val="6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850392" y="813816"/>
            <a:ext cx="3017520" cy="3986784"/>
          </a:xfrm>
          <a:custGeom>
            <a:avLst/>
            <a:gdLst>
              <a:gd name="connsiteX0" fmla="*/ 1380744 w 3017520"/>
              <a:gd name="connsiteY0" fmla="*/ 82296 h 3986784"/>
              <a:gd name="connsiteX1" fmla="*/ 1380744 w 3017520"/>
              <a:gd name="connsiteY1" fmla="*/ 82296 h 3986784"/>
              <a:gd name="connsiteX2" fmla="*/ 1335024 w 3017520"/>
              <a:gd name="connsiteY2" fmla="*/ 164592 h 3986784"/>
              <a:gd name="connsiteX3" fmla="*/ 1307592 w 3017520"/>
              <a:gd name="connsiteY3" fmla="*/ 201168 h 3986784"/>
              <a:gd name="connsiteX4" fmla="*/ 1280160 w 3017520"/>
              <a:gd name="connsiteY4" fmla="*/ 265176 h 3986784"/>
              <a:gd name="connsiteX5" fmla="*/ 1271016 w 3017520"/>
              <a:gd name="connsiteY5" fmla="*/ 457200 h 3986784"/>
              <a:gd name="connsiteX6" fmla="*/ 1252728 w 3017520"/>
              <a:gd name="connsiteY6" fmla="*/ 484632 h 3986784"/>
              <a:gd name="connsiteX7" fmla="*/ 1243584 w 3017520"/>
              <a:gd name="connsiteY7" fmla="*/ 512064 h 3986784"/>
              <a:gd name="connsiteX8" fmla="*/ 1197864 w 3017520"/>
              <a:gd name="connsiteY8" fmla="*/ 566928 h 3986784"/>
              <a:gd name="connsiteX9" fmla="*/ 1170432 w 3017520"/>
              <a:gd name="connsiteY9" fmla="*/ 585216 h 3986784"/>
              <a:gd name="connsiteX10" fmla="*/ 1124712 w 3017520"/>
              <a:gd name="connsiteY10" fmla="*/ 630936 h 3986784"/>
              <a:gd name="connsiteX11" fmla="*/ 1078992 w 3017520"/>
              <a:gd name="connsiteY11" fmla="*/ 667512 h 3986784"/>
              <a:gd name="connsiteX12" fmla="*/ 1033272 w 3017520"/>
              <a:gd name="connsiteY12" fmla="*/ 722376 h 3986784"/>
              <a:gd name="connsiteX13" fmla="*/ 1005840 w 3017520"/>
              <a:gd name="connsiteY13" fmla="*/ 758952 h 3986784"/>
              <a:gd name="connsiteX14" fmla="*/ 978408 w 3017520"/>
              <a:gd name="connsiteY14" fmla="*/ 786384 h 3986784"/>
              <a:gd name="connsiteX15" fmla="*/ 941832 w 3017520"/>
              <a:gd name="connsiteY15" fmla="*/ 841248 h 3986784"/>
              <a:gd name="connsiteX16" fmla="*/ 905256 w 3017520"/>
              <a:gd name="connsiteY16" fmla="*/ 896112 h 3986784"/>
              <a:gd name="connsiteX17" fmla="*/ 886968 w 3017520"/>
              <a:gd name="connsiteY17" fmla="*/ 923544 h 3986784"/>
              <a:gd name="connsiteX18" fmla="*/ 859536 w 3017520"/>
              <a:gd name="connsiteY18" fmla="*/ 960120 h 3986784"/>
              <a:gd name="connsiteX19" fmla="*/ 841248 w 3017520"/>
              <a:gd name="connsiteY19" fmla="*/ 996696 h 3986784"/>
              <a:gd name="connsiteX20" fmla="*/ 832104 w 3017520"/>
              <a:gd name="connsiteY20" fmla="*/ 1024128 h 3986784"/>
              <a:gd name="connsiteX21" fmla="*/ 804672 w 3017520"/>
              <a:gd name="connsiteY21" fmla="*/ 1051560 h 3986784"/>
              <a:gd name="connsiteX22" fmla="*/ 777240 w 3017520"/>
              <a:gd name="connsiteY22" fmla="*/ 1106424 h 3986784"/>
              <a:gd name="connsiteX23" fmla="*/ 768096 w 3017520"/>
              <a:gd name="connsiteY23" fmla="*/ 1133856 h 3986784"/>
              <a:gd name="connsiteX24" fmla="*/ 722376 w 3017520"/>
              <a:gd name="connsiteY24" fmla="*/ 1188720 h 3986784"/>
              <a:gd name="connsiteX25" fmla="*/ 658368 w 3017520"/>
              <a:gd name="connsiteY25" fmla="*/ 1252728 h 3986784"/>
              <a:gd name="connsiteX26" fmla="*/ 630936 w 3017520"/>
              <a:gd name="connsiteY26" fmla="*/ 1271016 h 3986784"/>
              <a:gd name="connsiteX27" fmla="*/ 576072 w 3017520"/>
              <a:gd name="connsiteY27" fmla="*/ 1289304 h 3986784"/>
              <a:gd name="connsiteX28" fmla="*/ 521208 w 3017520"/>
              <a:gd name="connsiteY28" fmla="*/ 1325880 h 3986784"/>
              <a:gd name="connsiteX29" fmla="*/ 466344 w 3017520"/>
              <a:gd name="connsiteY29" fmla="*/ 1380744 h 3986784"/>
              <a:gd name="connsiteX30" fmla="*/ 448056 w 3017520"/>
              <a:gd name="connsiteY30" fmla="*/ 1408176 h 3986784"/>
              <a:gd name="connsiteX31" fmla="*/ 365760 w 3017520"/>
              <a:gd name="connsiteY31" fmla="*/ 1481328 h 3986784"/>
              <a:gd name="connsiteX32" fmla="*/ 320040 w 3017520"/>
              <a:gd name="connsiteY32" fmla="*/ 1554480 h 3986784"/>
              <a:gd name="connsiteX33" fmla="*/ 301752 w 3017520"/>
              <a:gd name="connsiteY33" fmla="*/ 1581912 h 3986784"/>
              <a:gd name="connsiteX34" fmla="*/ 274320 w 3017520"/>
              <a:gd name="connsiteY34" fmla="*/ 1591056 h 3986784"/>
              <a:gd name="connsiteX35" fmla="*/ 246888 w 3017520"/>
              <a:gd name="connsiteY35" fmla="*/ 1655064 h 3986784"/>
              <a:gd name="connsiteX36" fmla="*/ 219456 w 3017520"/>
              <a:gd name="connsiteY36" fmla="*/ 1719072 h 3986784"/>
              <a:gd name="connsiteX37" fmla="*/ 210312 w 3017520"/>
              <a:gd name="connsiteY37" fmla="*/ 1764792 h 3986784"/>
              <a:gd name="connsiteX38" fmla="*/ 173736 w 3017520"/>
              <a:gd name="connsiteY38" fmla="*/ 1847088 h 3986784"/>
              <a:gd name="connsiteX39" fmla="*/ 146304 w 3017520"/>
              <a:gd name="connsiteY39" fmla="*/ 1874520 h 3986784"/>
              <a:gd name="connsiteX40" fmla="*/ 118872 w 3017520"/>
              <a:gd name="connsiteY40" fmla="*/ 1892808 h 3986784"/>
              <a:gd name="connsiteX41" fmla="*/ 54864 w 3017520"/>
              <a:gd name="connsiteY41" fmla="*/ 1965960 h 3986784"/>
              <a:gd name="connsiteX42" fmla="*/ 45720 w 3017520"/>
              <a:gd name="connsiteY42" fmla="*/ 2039112 h 3986784"/>
              <a:gd name="connsiteX43" fmla="*/ 36576 w 3017520"/>
              <a:gd name="connsiteY43" fmla="*/ 2066544 h 3986784"/>
              <a:gd name="connsiteX44" fmla="*/ 18288 w 3017520"/>
              <a:gd name="connsiteY44" fmla="*/ 2139696 h 3986784"/>
              <a:gd name="connsiteX45" fmla="*/ 0 w 3017520"/>
              <a:gd name="connsiteY45" fmla="*/ 2203704 h 3986784"/>
              <a:gd name="connsiteX46" fmla="*/ 18288 w 3017520"/>
              <a:gd name="connsiteY46" fmla="*/ 2414016 h 3986784"/>
              <a:gd name="connsiteX47" fmla="*/ 45720 w 3017520"/>
              <a:gd name="connsiteY47" fmla="*/ 2551176 h 3986784"/>
              <a:gd name="connsiteX48" fmla="*/ 54864 w 3017520"/>
              <a:gd name="connsiteY48" fmla="*/ 2642616 h 3986784"/>
              <a:gd name="connsiteX49" fmla="*/ 64008 w 3017520"/>
              <a:gd name="connsiteY49" fmla="*/ 2688336 h 3986784"/>
              <a:gd name="connsiteX50" fmla="*/ 91440 w 3017520"/>
              <a:gd name="connsiteY50" fmla="*/ 2697480 h 3986784"/>
              <a:gd name="connsiteX51" fmla="*/ 201168 w 3017520"/>
              <a:gd name="connsiteY51" fmla="*/ 2724912 h 3986784"/>
              <a:gd name="connsiteX52" fmla="*/ 274320 w 3017520"/>
              <a:gd name="connsiteY52" fmla="*/ 2752344 h 3986784"/>
              <a:gd name="connsiteX53" fmla="*/ 365760 w 3017520"/>
              <a:gd name="connsiteY53" fmla="*/ 2779776 h 3986784"/>
              <a:gd name="connsiteX54" fmla="*/ 411480 w 3017520"/>
              <a:gd name="connsiteY54" fmla="*/ 2788920 h 3986784"/>
              <a:gd name="connsiteX55" fmla="*/ 548640 w 3017520"/>
              <a:gd name="connsiteY55" fmla="*/ 2798064 h 3986784"/>
              <a:gd name="connsiteX56" fmla="*/ 594360 w 3017520"/>
              <a:gd name="connsiteY56" fmla="*/ 2807208 h 3986784"/>
              <a:gd name="connsiteX57" fmla="*/ 859536 w 3017520"/>
              <a:gd name="connsiteY57" fmla="*/ 2816352 h 3986784"/>
              <a:gd name="connsiteX58" fmla="*/ 941832 w 3017520"/>
              <a:gd name="connsiteY58" fmla="*/ 2843784 h 3986784"/>
              <a:gd name="connsiteX59" fmla="*/ 1133856 w 3017520"/>
              <a:gd name="connsiteY59" fmla="*/ 2862072 h 3986784"/>
              <a:gd name="connsiteX60" fmla="*/ 1161288 w 3017520"/>
              <a:gd name="connsiteY60" fmla="*/ 2889504 h 3986784"/>
              <a:gd name="connsiteX61" fmla="*/ 1216152 w 3017520"/>
              <a:gd name="connsiteY61" fmla="*/ 2926080 h 3986784"/>
              <a:gd name="connsiteX62" fmla="*/ 1243584 w 3017520"/>
              <a:gd name="connsiteY62" fmla="*/ 2944368 h 3986784"/>
              <a:gd name="connsiteX63" fmla="*/ 1298448 w 3017520"/>
              <a:gd name="connsiteY63" fmla="*/ 2980944 h 3986784"/>
              <a:gd name="connsiteX64" fmla="*/ 1353312 w 3017520"/>
              <a:gd name="connsiteY64" fmla="*/ 3026664 h 3986784"/>
              <a:gd name="connsiteX65" fmla="*/ 1380744 w 3017520"/>
              <a:gd name="connsiteY65" fmla="*/ 3035808 h 3986784"/>
              <a:gd name="connsiteX66" fmla="*/ 1435608 w 3017520"/>
              <a:gd name="connsiteY66" fmla="*/ 3081528 h 3986784"/>
              <a:gd name="connsiteX67" fmla="*/ 1463040 w 3017520"/>
              <a:gd name="connsiteY67" fmla="*/ 3154680 h 3986784"/>
              <a:gd name="connsiteX68" fmla="*/ 1472184 w 3017520"/>
              <a:gd name="connsiteY68" fmla="*/ 3218688 h 3986784"/>
              <a:gd name="connsiteX69" fmla="*/ 1517904 w 3017520"/>
              <a:gd name="connsiteY69" fmla="*/ 3300984 h 3986784"/>
              <a:gd name="connsiteX70" fmla="*/ 1536192 w 3017520"/>
              <a:gd name="connsiteY70" fmla="*/ 3392424 h 3986784"/>
              <a:gd name="connsiteX71" fmla="*/ 1554480 w 3017520"/>
              <a:gd name="connsiteY71" fmla="*/ 3447288 h 3986784"/>
              <a:gd name="connsiteX72" fmla="*/ 1563624 w 3017520"/>
              <a:gd name="connsiteY72" fmla="*/ 3493008 h 3986784"/>
              <a:gd name="connsiteX73" fmla="*/ 1600200 w 3017520"/>
              <a:gd name="connsiteY73" fmla="*/ 3538728 h 3986784"/>
              <a:gd name="connsiteX74" fmla="*/ 1627632 w 3017520"/>
              <a:gd name="connsiteY74" fmla="*/ 3593592 h 3986784"/>
              <a:gd name="connsiteX75" fmla="*/ 1645920 w 3017520"/>
              <a:gd name="connsiteY75" fmla="*/ 3648456 h 3986784"/>
              <a:gd name="connsiteX76" fmla="*/ 1655064 w 3017520"/>
              <a:gd name="connsiteY76" fmla="*/ 3675888 h 3986784"/>
              <a:gd name="connsiteX77" fmla="*/ 1664208 w 3017520"/>
              <a:gd name="connsiteY77" fmla="*/ 3703320 h 3986784"/>
              <a:gd name="connsiteX78" fmla="*/ 1719072 w 3017520"/>
              <a:gd name="connsiteY78" fmla="*/ 3721608 h 3986784"/>
              <a:gd name="connsiteX79" fmla="*/ 1746504 w 3017520"/>
              <a:gd name="connsiteY79" fmla="*/ 3730752 h 3986784"/>
              <a:gd name="connsiteX80" fmla="*/ 1773936 w 3017520"/>
              <a:gd name="connsiteY80" fmla="*/ 3749040 h 3986784"/>
              <a:gd name="connsiteX81" fmla="*/ 1819656 w 3017520"/>
              <a:gd name="connsiteY81" fmla="*/ 3794760 h 3986784"/>
              <a:gd name="connsiteX82" fmla="*/ 1920240 w 3017520"/>
              <a:gd name="connsiteY82" fmla="*/ 3858768 h 3986784"/>
              <a:gd name="connsiteX83" fmla="*/ 1975104 w 3017520"/>
              <a:gd name="connsiteY83" fmla="*/ 3877056 h 3986784"/>
              <a:gd name="connsiteX84" fmla="*/ 2002536 w 3017520"/>
              <a:gd name="connsiteY84" fmla="*/ 3895344 h 3986784"/>
              <a:gd name="connsiteX85" fmla="*/ 2093976 w 3017520"/>
              <a:gd name="connsiteY85" fmla="*/ 3922776 h 3986784"/>
              <a:gd name="connsiteX86" fmla="*/ 2167128 w 3017520"/>
              <a:gd name="connsiteY86" fmla="*/ 3931920 h 3986784"/>
              <a:gd name="connsiteX87" fmla="*/ 2231136 w 3017520"/>
              <a:gd name="connsiteY87" fmla="*/ 3959352 h 3986784"/>
              <a:gd name="connsiteX88" fmla="*/ 2304288 w 3017520"/>
              <a:gd name="connsiteY88" fmla="*/ 3986784 h 3986784"/>
              <a:gd name="connsiteX89" fmla="*/ 2478024 w 3017520"/>
              <a:gd name="connsiteY89" fmla="*/ 3977640 h 3986784"/>
              <a:gd name="connsiteX90" fmla="*/ 2542032 w 3017520"/>
              <a:gd name="connsiteY90" fmla="*/ 3941064 h 3986784"/>
              <a:gd name="connsiteX91" fmla="*/ 2578608 w 3017520"/>
              <a:gd name="connsiteY91" fmla="*/ 3931920 h 3986784"/>
              <a:gd name="connsiteX92" fmla="*/ 2624328 w 3017520"/>
              <a:gd name="connsiteY92" fmla="*/ 3913632 h 3986784"/>
              <a:gd name="connsiteX93" fmla="*/ 2651760 w 3017520"/>
              <a:gd name="connsiteY93" fmla="*/ 3904488 h 3986784"/>
              <a:gd name="connsiteX94" fmla="*/ 2670048 w 3017520"/>
              <a:gd name="connsiteY94" fmla="*/ 3877056 h 3986784"/>
              <a:gd name="connsiteX95" fmla="*/ 2697480 w 3017520"/>
              <a:gd name="connsiteY95" fmla="*/ 3858768 h 3986784"/>
              <a:gd name="connsiteX96" fmla="*/ 2743200 w 3017520"/>
              <a:gd name="connsiteY96" fmla="*/ 3803904 h 3986784"/>
              <a:gd name="connsiteX97" fmla="*/ 2761488 w 3017520"/>
              <a:gd name="connsiteY97" fmla="*/ 3767328 h 3986784"/>
              <a:gd name="connsiteX98" fmla="*/ 2788920 w 3017520"/>
              <a:gd name="connsiteY98" fmla="*/ 3749040 h 3986784"/>
              <a:gd name="connsiteX99" fmla="*/ 2816352 w 3017520"/>
              <a:gd name="connsiteY99" fmla="*/ 3721608 h 3986784"/>
              <a:gd name="connsiteX100" fmla="*/ 2862072 w 3017520"/>
              <a:gd name="connsiteY100" fmla="*/ 3675888 h 3986784"/>
              <a:gd name="connsiteX101" fmla="*/ 2916936 w 3017520"/>
              <a:gd name="connsiteY101" fmla="*/ 3593592 h 3986784"/>
              <a:gd name="connsiteX102" fmla="*/ 2935224 w 3017520"/>
              <a:gd name="connsiteY102" fmla="*/ 3566160 h 3986784"/>
              <a:gd name="connsiteX103" fmla="*/ 2953512 w 3017520"/>
              <a:gd name="connsiteY103" fmla="*/ 3502152 h 3986784"/>
              <a:gd name="connsiteX104" fmla="*/ 2971800 w 3017520"/>
              <a:gd name="connsiteY104" fmla="*/ 3438144 h 3986784"/>
              <a:gd name="connsiteX105" fmla="*/ 2980944 w 3017520"/>
              <a:gd name="connsiteY105" fmla="*/ 3328416 h 3986784"/>
              <a:gd name="connsiteX106" fmla="*/ 2990088 w 3017520"/>
              <a:gd name="connsiteY106" fmla="*/ 3163824 h 3986784"/>
              <a:gd name="connsiteX107" fmla="*/ 3008376 w 3017520"/>
              <a:gd name="connsiteY107" fmla="*/ 3035808 h 3986784"/>
              <a:gd name="connsiteX108" fmla="*/ 3017520 w 3017520"/>
              <a:gd name="connsiteY108" fmla="*/ 2944368 h 3986784"/>
              <a:gd name="connsiteX109" fmla="*/ 3008376 w 3017520"/>
              <a:gd name="connsiteY109" fmla="*/ 2862072 h 3986784"/>
              <a:gd name="connsiteX110" fmla="*/ 2971800 w 3017520"/>
              <a:gd name="connsiteY110" fmla="*/ 2798064 h 3986784"/>
              <a:gd name="connsiteX111" fmla="*/ 2962656 w 3017520"/>
              <a:gd name="connsiteY111" fmla="*/ 2761488 h 3986784"/>
              <a:gd name="connsiteX112" fmla="*/ 2907792 w 3017520"/>
              <a:gd name="connsiteY112" fmla="*/ 2715768 h 3986784"/>
              <a:gd name="connsiteX113" fmla="*/ 2798064 w 3017520"/>
              <a:gd name="connsiteY113" fmla="*/ 2624328 h 3986784"/>
              <a:gd name="connsiteX114" fmla="*/ 2743200 w 3017520"/>
              <a:gd name="connsiteY114" fmla="*/ 2578608 h 3986784"/>
              <a:gd name="connsiteX115" fmla="*/ 2688336 w 3017520"/>
              <a:gd name="connsiteY115" fmla="*/ 2542032 h 3986784"/>
              <a:gd name="connsiteX116" fmla="*/ 2651760 w 3017520"/>
              <a:gd name="connsiteY116" fmla="*/ 2496312 h 3986784"/>
              <a:gd name="connsiteX117" fmla="*/ 2596896 w 3017520"/>
              <a:gd name="connsiteY117" fmla="*/ 2423160 h 3986784"/>
              <a:gd name="connsiteX118" fmla="*/ 2560320 w 3017520"/>
              <a:gd name="connsiteY118" fmla="*/ 2368296 h 3986784"/>
              <a:gd name="connsiteX119" fmla="*/ 2542032 w 3017520"/>
              <a:gd name="connsiteY119" fmla="*/ 2340864 h 3986784"/>
              <a:gd name="connsiteX120" fmla="*/ 2532888 w 3017520"/>
              <a:gd name="connsiteY120" fmla="*/ 2313432 h 3986784"/>
              <a:gd name="connsiteX121" fmla="*/ 2514600 w 3017520"/>
              <a:gd name="connsiteY121" fmla="*/ 2103120 h 3986784"/>
              <a:gd name="connsiteX122" fmla="*/ 2505456 w 3017520"/>
              <a:gd name="connsiteY122" fmla="*/ 2075688 h 3986784"/>
              <a:gd name="connsiteX123" fmla="*/ 2514600 w 3017520"/>
              <a:gd name="connsiteY123" fmla="*/ 1773936 h 3986784"/>
              <a:gd name="connsiteX124" fmla="*/ 2532888 w 3017520"/>
              <a:gd name="connsiteY124" fmla="*/ 1709928 h 3986784"/>
              <a:gd name="connsiteX125" fmla="*/ 2852928 w 3017520"/>
              <a:gd name="connsiteY125" fmla="*/ 1133856 h 3986784"/>
              <a:gd name="connsiteX126" fmla="*/ 2907792 w 3017520"/>
              <a:gd name="connsiteY126" fmla="*/ 1051560 h 3986784"/>
              <a:gd name="connsiteX127" fmla="*/ 2926080 w 3017520"/>
              <a:gd name="connsiteY127" fmla="*/ 1024128 h 3986784"/>
              <a:gd name="connsiteX128" fmla="*/ 2944368 w 3017520"/>
              <a:gd name="connsiteY128" fmla="*/ 941832 h 3986784"/>
              <a:gd name="connsiteX129" fmla="*/ 2935224 w 3017520"/>
              <a:gd name="connsiteY129" fmla="*/ 502920 h 3986784"/>
              <a:gd name="connsiteX130" fmla="*/ 2926080 w 3017520"/>
              <a:gd name="connsiteY130" fmla="*/ 475488 h 3986784"/>
              <a:gd name="connsiteX131" fmla="*/ 2898648 w 3017520"/>
              <a:gd name="connsiteY131" fmla="*/ 448056 h 3986784"/>
              <a:gd name="connsiteX132" fmla="*/ 2862072 w 3017520"/>
              <a:gd name="connsiteY132" fmla="*/ 393192 h 3986784"/>
              <a:gd name="connsiteX133" fmla="*/ 2843784 w 3017520"/>
              <a:gd name="connsiteY133" fmla="*/ 365760 h 3986784"/>
              <a:gd name="connsiteX134" fmla="*/ 2834640 w 3017520"/>
              <a:gd name="connsiteY134" fmla="*/ 338328 h 3986784"/>
              <a:gd name="connsiteX135" fmla="*/ 2798064 w 3017520"/>
              <a:gd name="connsiteY135" fmla="*/ 310896 h 3986784"/>
              <a:gd name="connsiteX136" fmla="*/ 2779776 w 3017520"/>
              <a:gd name="connsiteY136" fmla="*/ 283464 h 3986784"/>
              <a:gd name="connsiteX137" fmla="*/ 2724912 w 3017520"/>
              <a:gd name="connsiteY137" fmla="*/ 265176 h 3986784"/>
              <a:gd name="connsiteX138" fmla="*/ 2496312 w 3017520"/>
              <a:gd name="connsiteY138" fmla="*/ 256032 h 3986784"/>
              <a:gd name="connsiteX139" fmla="*/ 2468880 w 3017520"/>
              <a:gd name="connsiteY139" fmla="*/ 246888 h 3986784"/>
              <a:gd name="connsiteX140" fmla="*/ 2414016 w 3017520"/>
              <a:gd name="connsiteY140" fmla="*/ 210312 h 3986784"/>
              <a:gd name="connsiteX141" fmla="*/ 2331720 w 3017520"/>
              <a:gd name="connsiteY141" fmla="*/ 182880 h 3986784"/>
              <a:gd name="connsiteX142" fmla="*/ 2304288 w 3017520"/>
              <a:gd name="connsiteY142" fmla="*/ 173736 h 3986784"/>
              <a:gd name="connsiteX143" fmla="*/ 2258568 w 3017520"/>
              <a:gd name="connsiteY143" fmla="*/ 155448 h 3986784"/>
              <a:gd name="connsiteX144" fmla="*/ 2221992 w 3017520"/>
              <a:gd name="connsiteY144" fmla="*/ 146304 h 3986784"/>
              <a:gd name="connsiteX145" fmla="*/ 2167128 w 3017520"/>
              <a:gd name="connsiteY145" fmla="*/ 128016 h 3986784"/>
              <a:gd name="connsiteX146" fmla="*/ 1783080 w 3017520"/>
              <a:gd name="connsiteY146" fmla="*/ 109728 h 3986784"/>
              <a:gd name="connsiteX147" fmla="*/ 1746504 w 3017520"/>
              <a:gd name="connsiteY147" fmla="*/ 100584 h 3986784"/>
              <a:gd name="connsiteX148" fmla="*/ 1664208 w 3017520"/>
              <a:gd name="connsiteY148" fmla="*/ 54864 h 3986784"/>
              <a:gd name="connsiteX149" fmla="*/ 1591056 w 3017520"/>
              <a:gd name="connsiteY149" fmla="*/ 9144 h 3986784"/>
              <a:gd name="connsiteX150" fmla="*/ 1563624 w 3017520"/>
              <a:gd name="connsiteY150" fmla="*/ 0 h 3986784"/>
              <a:gd name="connsiteX151" fmla="*/ 1426464 w 3017520"/>
              <a:gd name="connsiteY151" fmla="*/ 9144 h 3986784"/>
              <a:gd name="connsiteX152" fmla="*/ 1399032 w 3017520"/>
              <a:gd name="connsiteY152" fmla="*/ 18288 h 3986784"/>
              <a:gd name="connsiteX153" fmla="*/ 1371600 w 3017520"/>
              <a:gd name="connsiteY153" fmla="*/ 73152 h 3986784"/>
              <a:gd name="connsiteX154" fmla="*/ 1380744 w 3017520"/>
              <a:gd name="connsiteY154" fmla="*/ 82296 h 398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3017520" h="3986784">
                <a:moveTo>
                  <a:pt x="1380744" y="82296"/>
                </a:moveTo>
                <a:lnTo>
                  <a:pt x="1380744" y="82296"/>
                </a:lnTo>
                <a:cubicBezTo>
                  <a:pt x="1365504" y="109728"/>
                  <a:pt x="1351471" y="137866"/>
                  <a:pt x="1335024" y="164592"/>
                </a:cubicBezTo>
                <a:cubicBezTo>
                  <a:pt x="1327037" y="177571"/>
                  <a:pt x="1314890" y="187789"/>
                  <a:pt x="1307592" y="201168"/>
                </a:cubicBezTo>
                <a:cubicBezTo>
                  <a:pt x="1296476" y="221546"/>
                  <a:pt x="1289304" y="243840"/>
                  <a:pt x="1280160" y="265176"/>
                </a:cubicBezTo>
                <a:cubicBezTo>
                  <a:pt x="1277112" y="329184"/>
                  <a:pt x="1278964" y="393614"/>
                  <a:pt x="1271016" y="457200"/>
                </a:cubicBezTo>
                <a:cubicBezTo>
                  <a:pt x="1269653" y="468105"/>
                  <a:pt x="1257643" y="474802"/>
                  <a:pt x="1252728" y="484632"/>
                </a:cubicBezTo>
                <a:cubicBezTo>
                  <a:pt x="1248417" y="493253"/>
                  <a:pt x="1247895" y="503443"/>
                  <a:pt x="1243584" y="512064"/>
                </a:cubicBezTo>
                <a:cubicBezTo>
                  <a:pt x="1233309" y="532615"/>
                  <a:pt x="1215198" y="552483"/>
                  <a:pt x="1197864" y="566928"/>
                </a:cubicBezTo>
                <a:cubicBezTo>
                  <a:pt x="1189421" y="573963"/>
                  <a:pt x="1179576" y="579120"/>
                  <a:pt x="1170432" y="585216"/>
                </a:cubicBezTo>
                <a:cubicBezTo>
                  <a:pt x="1125635" y="674811"/>
                  <a:pt x="1180773" y="586088"/>
                  <a:pt x="1124712" y="630936"/>
                </a:cubicBezTo>
                <a:cubicBezTo>
                  <a:pt x="1065626" y="678205"/>
                  <a:pt x="1147943" y="644528"/>
                  <a:pt x="1078992" y="667512"/>
                </a:cubicBezTo>
                <a:cubicBezTo>
                  <a:pt x="1038572" y="728141"/>
                  <a:pt x="1086076" y="660771"/>
                  <a:pt x="1033272" y="722376"/>
                </a:cubicBezTo>
                <a:cubicBezTo>
                  <a:pt x="1023354" y="733947"/>
                  <a:pt x="1015758" y="747381"/>
                  <a:pt x="1005840" y="758952"/>
                </a:cubicBezTo>
                <a:cubicBezTo>
                  <a:pt x="997424" y="768770"/>
                  <a:pt x="986347" y="776176"/>
                  <a:pt x="978408" y="786384"/>
                </a:cubicBezTo>
                <a:cubicBezTo>
                  <a:pt x="964914" y="803734"/>
                  <a:pt x="954024" y="822960"/>
                  <a:pt x="941832" y="841248"/>
                </a:cubicBezTo>
                <a:lnTo>
                  <a:pt x="905256" y="896112"/>
                </a:lnTo>
                <a:cubicBezTo>
                  <a:pt x="899160" y="905256"/>
                  <a:pt x="893562" y="914752"/>
                  <a:pt x="886968" y="923544"/>
                </a:cubicBezTo>
                <a:cubicBezTo>
                  <a:pt x="877824" y="935736"/>
                  <a:pt x="867613" y="947197"/>
                  <a:pt x="859536" y="960120"/>
                </a:cubicBezTo>
                <a:cubicBezTo>
                  <a:pt x="852312" y="971679"/>
                  <a:pt x="846618" y="984167"/>
                  <a:pt x="841248" y="996696"/>
                </a:cubicBezTo>
                <a:cubicBezTo>
                  <a:pt x="837451" y="1005555"/>
                  <a:pt x="837451" y="1016108"/>
                  <a:pt x="832104" y="1024128"/>
                </a:cubicBezTo>
                <a:cubicBezTo>
                  <a:pt x="824931" y="1034888"/>
                  <a:pt x="813816" y="1042416"/>
                  <a:pt x="804672" y="1051560"/>
                </a:cubicBezTo>
                <a:cubicBezTo>
                  <a:pt x="781688" y="1120511"/>
                  <a:pt x="812692" y="1035520"/>
                  <a:pt x="777240" y="1106424"/>
                </a:cubicBezTo>
                <a:cubicBezTo>
                  <a:pt x="772929" y="1115045"/>
                  <a:pt x="772407" y="1125235"/>
                  <a:pt x="768096" y="1133856"/>
                </a:cubicBezTo>
                <a:cubicBezTo>
                  <a:pt x="755365" y="1159317"/>
                  <a:pt x="742599" y="1168497"/>
                  <a:pt x="722376" y="1188720"/>
                </a:cubicBezTo>
                <a:cubicBezTo>
                  <a:pt x="706281" y="1237004"/>
                  <a:pt x="721252" y="1210805"/>
                  <a:pt x="658368" y="1252728"/>
                </a:cubicBezTo>
                <a:cubicBezTo>
                  <a:pt x="649224" y="1258824"/>
                  <a:pt x="641362" y="1267541"/>
                  <a:pt x="630936" y="1271016"/>
                </a:cubicBezTo>
                <a:cubicBezTo>
                  <a:pt x="612648" y="1277112"/>
                  <a:pt x="592112" y="1278611"/>
                  <a:pt x="576072" y="1289304"/>
                </a:cubicBezTo>
                <a:lnTo>
                  <a:pt x="521208" y="1325880"/>
                </a:lnTo>
                <a:cubicBezTo>
                  <a:pt x="478109" y="1390529"/>
                  <a:pt x="534396" y="1312692"/>
                  <a:pt x="466344" y="1380744"/>
                </a:cubicBezTo>
                <a:cubicBezTo>
                  <a:pt x="458573" y="1388515"/>
                  <a:pt x="455357" y="1399962"/>
                  <a:pt x="448056" y="1408176"/>
                </a:cubicBezTo>
                <a:cubicBezTo>
                  <a:pt x="402503" y="1459423"/>
                  <a:pt x="407453" y="1453533"/>
                  <a:pt x="365760" y="1481328"/>
                </a:cubicBezTo>
                <a:cubicBezTo>
                  <a:pt x="337117" y="1538613"/>
                  <a:pt x="359607" y="1499086"/>
                  <a:pt x="320040" y="1554480"/>
                </a:cubicBezTo>
                <a:cubicBezTo>
                  <a:pt x="313652" y="1563423"/>
                  <a:pt x="310334" y="1575047"/>
                  <a:pt x="301752" y="1581912"/>
                </a:cubicBezTo>
                <a:cubicBezTo>
                  <a:pt x="294226" y="1587933"/>
                  <a:pt x="283464" y="1588008"/>
                  <a:pt x="274320" y="1591056"/>
                </a:cubicBezTo>
                <a:cubicBezTo>
                  <a:pt x="248068" y="1696063"/>
                  <a:pt x="284777" y="1566657"/>
                  <a:pt x="246888" y="1655064"/>
                </a:cubicBezTo>
                <a:cubicBezTo>
                  <a:pt x="211460" y="1737730"/>
                  <a:pt x="265369" y="1650202"/>
                  <a:pt x="219456" y="1719072"/>
                </a:cubicBezTo>
                <a:cubicBezTo>
                  <a:pt x="216408" y="1734312"/>
                  <a:pt x="214401" y="1749798"/>
                  <a:pt x="210312" y="1764792"/>
                </a:cubicBezTo>
                <a:cubicBezTo>
                  <a:pt x="200613" y="1800353"/>
                  <a:pt x="195839" y="1820564"/>
                  <a:pt x="173736" y="1847088"/>
                </a:cubicBezTo>
                <a:cubicBezTo>
                  <a:pt x="165457" y="1857022"/>
                  <a:pt x="156238" y="1866241"/>
                  <a:pt x="146304" y="1874520"/>
                </a:cubicBezTo>
                <a:cubicBezTo>
                  <a:pt x="137861" y="1881555"/>
                  <a:pt x="128016" y="1886712"/>
                  <a:pt x="118872" y="1892808"/>
                </a:cubicBezTo>
                <a:cubicBezTo>
                  <a:pt x="76200" y="1956816"/>
                  <a:pt x="100584" y="1935480"/>
                  <a:pt x="54864" y="1965960"/>
                </a:cubicBezTo>
                <a:cubicBezTo>
                  <a:pt x="51816" y="1990344"/>
                  <a:pt x="50116" y="2014935"/>
                  <a:pt x="45720" y="2039112"/>
                </a:cubicBezTo>
                <a:cubicBezTo>
                  <a:pt x="43996" y="2048595"/>
                  <a:pt x="39112" y="2057245"/>
                  <a:pt x="36576" y="2066544"/>
                </a:cubicBezTo>
                <a:cubicBezTo>
                  <a:pt x="29963" y="2090793"/>
                  <a:pt x="26236" y="2115851"/>
                  <a:pt x="18288" y="2139696"/>
                </a:cubicBezTo>
                <a:cubicBezTo>
                  <a:pt x="5170" y="2179050"/>
                  <a:pt x="11482" y="2157777"/>
                  <a:pt x="0" y="2203704"/>
                </a:cubicBezTo>
                <a:cubicBezTo>
                  <a:pt x="1783" y="2226881"/>
                  <a:pt x="12674" y="2380334"/>
                  <a:pt x="18288" y="2414016"/>
                </a:cubicBezTo>
                <a:cubicBezTo>
                  <a:pt x="51730" y="2614669"/>
                  <a:pt x="24509" y="2370884"/>
                  <a:pt x="45720" y="2551176"/>
                </a:cubicBezTo>
                <a:cubicBezTo>
                  <a:pt x="49299" y="2581598"/>
                  <a:pt x="50816" y="2612253"/>
                  <a:pt x="54864" y="2642616"/>
                </a:cubicBezTo>
                <a:cubicBezTo>
                  <a:pt x="56918" y="2658021"/>
                  <a:pt x="55387" y="2675404"/>
                  <a:pt x="64008" y="2688336"/>
                </a:cubicBezTo>
                <a:cubicBezTo>
                  <a:pt x="69355" y="2696356"/>
                  <a:pt x="82819" y="2693169"/>
                  <a:pt x="91440" y="2697480"/>
                </a:cubicBezTo>
                <a:cubicBezTo>
                  <a:pt x="163436" y="2733478"/>
                  <a:pt x="53704" y="2708527"/>
                  <a:pt x="201168" y="2724912"/>
                </a:cubicBezTo>
                <a:cubicBezTo>
                  <a:pt x="282695" y="2752088"/>
                  <a:pt x="154048" y="2708609"/>
                  <a:pt x="274320" y="2752344"/>
                </a:cubicBezTo>
                <a:cubicBezTo>
                  <a:pt x="310139" y="2765369"/>
                  <a:pt x="330670" y="2771978"/>
                  <a:pt x="365760" y="2779776"/>
                </a:cubicBezTo>
                <a:cubicBezTo>
                  <a:pt x="380932" y="2783147"/>
                  <a:pt x="396015" y="2787374"/>
                  <a:pt x="411480" y="2788920"/>
                </a:cubicBezTo>
                <a:cubicBezTo>
                  <a:pt x="457074" y="2793479"/>
                  <a:pt x="502920" y="2795016"/>
                  <a:pt x="548640" y="2798064"/>
                </a:cubicBezTo>
                <a:cubicBezTo>
                  <a:pt x="563880" y="2801112"/>
                  <a:pt x="578845" y="2806295"/>
                  <a:pt x="594360" y="2807208"/>
                </a:cubicBezTo>
                <a:cubicBezTo>
                  <a:pt x="682652" y="2812402"/>
                  <a:pt x="771577" y="2807093"/>
                  <a:pt x="859536" y="2816352"/>
                </a:cubicBezTo>
                <a:cubicBezTo>
                  <a:pt x="888293" y="2819379"/>
                  <a:pt x="912990" y="2841724"/>
                  <a:pt x="941832" y="2843784"/>
                </a:cubicBezTo>
                <a:cubicBezTo>
                  <a:pt x="1091346" y="2854464"/>
                  <a:pt x="1027497" y="2846878"/>
                  <a:pt x="1133856" y="2862072"/>
                </a:cubicBezTo>
                <a:cubicBezTo>
                  <a:pt x="1143000" y="2871216"/>
                  <a:pt x="1151080" y="2881565"/>
                  <a:pt x="1161288" y="2889504"/>
                </a:cubicBezTo>
                <a:cubicBezTo>
                  <a:pt x="1178638" y="2902998"/>
                  <a:pt x="1197864" y="2913888"/>
                  <a:pt x="1216152" y="2926080"/>
                </a:cubicBezTo>
                <a:cubicBezTo>
                  <a:pt x="1225296" y="2932176"/>
                  <a:pt x="1235813" y="2936597"/>
                  <a:pt x="1243584" y="2944368"/>
                </a:cubicBezTo>
                <a:cubicBezTo>
                  <a:pt x="1277832" y="2978616"/>
                  <a:pt x="1258748" y="2967711"/>
                  <a:pt x="1298448" y="2980944"/>
                </a:cubicBezTo>
                <a:cubicBezTo>
                  <a:pt x="1316736" y="2996184"/>
                  <a:pt x="1333505" y="3013459"/>
                  <a:pt x="1353312" y="3026664"/>
                </a:cubicBezTo>
                <a:cubicBezTo>
                  <a:pt x="1361332" y="3032011"/>
                  <a:pt x="1373218" y="3029787"/>
                  <a:pt x="1380744" y="3035808"/>
                </a:cubicBezTo>
                <a:cubicBezTo>
                  <a:pt x="1466908" y="3104739"/>
                  <a:pt x="1314391" y="3020920"/>
                  <a:pt x="1435608" y="3081528"/>
                </a:cubicBezTo>
                <a:cubicBezTo>
                  <a:pt x="1453729" y="3117770"/>
                  <a:pt x="1455926" y="3115551"/>
                  <a:pt x="1463040" y="3154680"/>
                </a:cubicBezTo>
                <a:cubicBezTo>
                  <a:pt x="1466895" y="3175885"/>
                  <a:pt x="1464447" y="3198572"/>
                  <a:pt x="1472184" y="3218688"/>
                </a:cubicBezTo>
                <a:cubicBezTo>
                  <a:pt x="1509403" y="3315457"/>
                  <a:pt x="1503872" y="3237841"/>
                  <a:pt x="1517904" y="3300984"/>
                </a:cubicBezTo>
                <a:cubicBezTo>
                  <a:pt x="1532028" y="3364540"/>
                  <a:pt x="1520576" y="3340372"/>
                  <a:pt x="1536192" y="3392424"/>
                </a:cubicBezTo>
                <a:cubicBezTo>
                  <a:pt x="1541731" y="3410888"/>
                  <a:pt x="1550699" y="3428385"/>
                  <a:pt x="1554480" y="3447288"/>
                </a:cubicBezTo>
                <a:cubicBezTo>
                  <a:pt x="1557528" y="3462528"/>
                  <a:pt x="1556673" y="3479107"/>
                  <a:pt x="1563624" y="3493008"/>
                </a:cubicBezTo>
                <a:cubicBezTo>
                  <a:pt x="1572352" y="3510464"/>
                  <a:pt x="1588008" y="3523488"/>
                  <a:pt x="1600200" y="3538728"/>
                </a:cubicBezTo>
                <a:cubicBezTo>
                  <a:pt x="1633548" y="3638772"/>
                  <a:pt x="1580363" y="3487237"/>
                  <a:pt x="1627632" y="3593592"/>
                </a:cubicBezTo>
                <a:cubicBezTo>
                  <a:pt x="1635461" y="3611208"/>
                  <a:pt x="1639824" y="3630168"/>
                  <a:pt x="1645920" y="3648456"/>
                </a:cubicBezTo>
                <a:lnTo>
                  <a:pt x="1655064" y="3675888"/>
                </a:lnTo>
                <a:cubicBezTo>
                  <a:pt x="1658112" y="3685032"/>
                  <a:pt x="1655064" y="3700272"/>
                  <a:pt x="1664208" y="3703320"/>
                </a:cubicBezTo>
                <a:lnTo>
                  <a:pt x="1719072" y="3721608"/>
                </a:lnTo>
                <a:cubicBezTo>
                  <a:pt x="1728216" y="3724656"/>
                  <a:pt x="1738484" y="3725405"/>
                  <a:pt x="1746504" y="3730752"/>
                </a:cubicBezTo>
                <a:lnTo>
                  <a:pt x="1773936" y="3749040"/>
                </a:lnTo>
                <a:cubicBezTo>
                  <a:pt x="1807464" y="3799332"/>
                  <a:pt x="1773936" y="3756660"/>
                  <a:pt x="1819656" y="3794760"/>
                </a:cubicBezTo>
                <a:cubicBezTo>
                  <a:pt x="1868540" y="3835497"/>
                  <a:pt x="1830937" y="3829000"/>
                  <a:pt x="1920240" y="3858768"/>
                </a:cubicBezTo>
                <a:cubicBezTo>
                  <a:pt x="1938528" y="3864864"/>
                  <a:pt x="1959064" y="3866363"/>
                  <a:pt x="1975104" y="3877056"/>
                </a:cubicBezTo>
                <a:cubicBezTo>
                  <a:pt x="1984248" y="3883152"/>
                  <a:pt x="1992493" y="3890881"/>
                  <a:pt x="2002536" y="3895344"/>
                </a:cubicBezTo>
                <a:cubicBezTo>
                  <a:pt x="2017170" y="3901848"/>
                  <a:pt x="2072697" y="3919230"/>
                  <a:pt x="2093976" y="3922776"/>
                </a:cubicBezTo>
                <a:cubicBezTo>
                  <a:pt x="2118215" y="3926816"/>
                  <a:pt x="2142744" y="3928872"/>
                  <a:pt x="2167128" y="3931920"/>
                </a:cubicBezTo>
                <a:cubicBezTo>
                  <a:pt x="2223471" y="3950701"/>
                  <a:pt x="2163340" y="3929221"/>
                  <a:pt x="2231136" y="3959352"/>
                </a:cubicBezTo>
                <a:cubicBezTo>
                  <a:pt x="2263938" y="3973930"/>
                  <a:pt x="2274125" y="3976730"/>
                  <a:pt x="2304288" y="3986784"/>
                </a:cubicBezTo>
                <a:cubicBezTo>
                  <a:pt x="2362200" y="3983736"/>
                  <a:pt x="2420250" y="3982664"/>
                  <a:pt x="2478024" y="3977640"/>
                </a:cubicBezTo>
                <a:cubicBezTo>
                  <a:pt x="2541837" y="3972091"/>
                  <a:pt x="2490596" y="3970456"/>
                  <a:pt x="2542032" y="3941064"/>
                </a:cubicBezTo>
                <a:cubicBezTo>
                  <a:pt x="2552943" y="3934829"/>
                  <a:pt x="2566686" y="3935894"/>
                  <a:pt x="2578608" y="3931920"/>
                </a:cubicBezTo>
                <a:cubicBezTo>
                  <a:pt x="2594180" y="3926729"/>
                  <a:pt x="2608959" y="3919395"/>
                  <a:pt x="2624328" y="3913632"/>
                </a:cubicBezTo>
                <a:cubicBezTo>
                  <a:pt x="2633353" y="3910248"/>
                  <a:pt x="2642616" y="3907536"/>
                  <a:pt x="2651760" y="3904488"/>
                </a:cubicBezTo>
                <a:cubicBezTo>
                  <a:pt x="2657856" y="3895344"/>
                  <a:pt x="2662277" y="3884827"/>
                  <a:pt x="2670048" y="3877056"/>
                </a:cubicBezTo>
                <a:cubicBezTo>
                  <a:pt x="2677819" y="3869285"/>
                  <a:pt x="2690445" y="3867211"/>
                  <a:pt x="2697480" y="3858768"/>
                </a:cubicBezTo>
                <a:cubicBezTo>
                  <a:pt x="2755487" y="3789160"/>
                  <a:pt x="2676366" y="3848460"/>
                  <a:pt x="2743200" y="3803904"/>
                </a:cubicBezTo>
                <a:cubicBezTo>
                  <a:pt x="2749296" y="3791712"/>
                  <a:pt x="2752762" y="3777800"/>
                  <a:pt x="2761488" y="3767328"/>
                </a:cubicBezTo>
                <a:cubicBezTo>
                  <a:pt x="2768523" y="3758885"/>
                  <a:pt x="2780477" y="3756075"/>
                  <a:pt x="2788920" y="3749040"/>
                </a:cubicBezTo>
                <a:cubicBezTo>
                  <a:pt x="2798854" y="3740761"/>
                  <a:pt x="2808073" y="3731542"/>
                  <a:pt x="2816352" y="3721608"/>
                </a:cubicBezTo>
                <a:cubicBezTo>
                  <a:pt x="2854452" y="3675888"/>
                  <a:pt x="2811780" y="3709416"/>
                  <a:pt x="2862072" y="3675888"/>
                </a:cubicBezTo>
                <a:lnTo>
                  <a:pt x="2916936" y="3593592"/>
                </a:lnTo>
                <a:lnTo>
                  <a:pt x="2935224" y="3566160"/>
                </a:lnTo>
                <a:cubicBezTo>
                  <a:pt x="2963810" y="3451817"/>
                  <a:pt x="2927276" y="3593979"/>
                  <a:pt x="2953512" y="3502152"/>
                </a:cubicBezTo>
                <a:cubicBezTo>
                  <a:pt x="2976475" y="3421780"/>
                  <a:pt x="2949876" y="3503917"/>
                  <a:pt x="2971800" y="3438144"/>
                </a:cubicBezTo>
                <a:cubicBezTo>
                  <a:pt x="2974848" y="3401568"/>
                  <a:pt x="2978503" y="3365037"/>
                  <a:pt x="2980944" y="3328416"/>
                </a:cubicBezTo>
                <a:cubicBezTo>
                  <a:pt x="2984599" y="3273589"/>
                  <a:pt x="2986029" y="3218622"/>
                  <a:pt x="2990088" y="3163824"/>
                </a:cubicBezTo>
                <a:cubicBezTo>
                  <a:pt x="3003575" y="2981754"/>
                  <a:pt x="2992340" y="3156077"/>
                  <a:pt x="3008376" y="3035808"/>
                </a:cubicBezTo>
                <a:cubicBezTo>
                  <a:pt x="3012424" y="3005445"/>
                  <a:pt x="3014472" y="2974848"/>
                  <a:pt x="3017520" y="2944368"/>
                </a:cubicBezTo>
                <a:cubicBezTo>
                  <a:pt x="3014472" y="2916936"/>
                  <a:pt x="3014582" y="2888966"/>
                  <a:pt x="3008376" y="2862072"/>
                </a:cubicBezTo>
                <a:cubicBezTo>
                  <a:pt x="3004281" y="2844329"/>
                  <a:pt x="2982244" y="2813730"/>
                  <a:pt x="2971800" y="2798064"/>
                </a:cubicBezTo>
                <a:cubicBezTo>
                  <a:pt x="2968752" y="2785872"/>
                  <a:pt x="2968891" y="2772399"/>
                  <a:pt x="2962656" y="2761488"/>
                </a:cubicBezTo>
                <a:cubicBezTo>
                  <a:pt x="2946516" y="2733243"/>
                  <a:pt x="2929783" y="2735316"/>
                  <a:pt x="2907792" y="2715768"/>
                </a:cubicBezTo>
                <a:cubicBezTo>
                  <a:pt x="2802183" y="2621894"/>
                  <a:pt x="2904364" y="2695195"/>
                  <a:pt x="2798064" y="2624328"/>
                </a:cubicBezTo>
                <a:cubicBezTo>
                  <a:pt x="2700039" y="2558978"/>
                  <a:pt x="2848809" y="2660748"/>
                  <a:pt x="2743200" y="2578608"/>
                </a:cubicBezTo>
                <a:cubicBezTo>
                  <a:pt x="2725850" y="2565114"/>
                  <a:pt x="2688336" y="2542032"/>
                  <a:pt x="2688336" y="2542032"/>
                </a:cubicBezTo>
                <a:cubicBezTo>
                  <a:pt x="2668401" y="2482226"/>
                  <a:pt x="2695553" y="2544971"/>
                  <a:pt x="2651760" y="2496312"/>
                </a:cubicBezTo>
                <a:cubicBezTo>
                  <a:pt x="2631370" y="2473656"/>
                  <a:pt x="2613803" y="2448521"/>
                  <a:pt x="2596896" y="2423160"/>
                </a:cubicBezTo>
                <a:lnTo>
                  <a:pt x="2560320" y="2368296"/>
                </a:lnTo>
                <a:cubicBezTo>
                  <a:pt x="2554224" y="2359152"/>
                  <a:pt x="2545507" y="2351290"/>
                  <a:pt x="2542032" y="2340864"/>
                </a:cubicBezTo>
                <a:lnTo>
                  <a:pt x="2532888" y="2313432"/>
                </a:lnTo>
                <a:cubicBezTo>
                  <a:pt x="2529385" y="2260890"/>
                  <a:pt x="2525525" y="2163210"/>
                  <a:pt x="2514600" y="2103120"/>
                </a:cubicBezTo>
                <a:cubicBezTo>
                  <a:pt x="2512876" y="2093637"/>
                  <a:pt x="2508504" y="2084832"/>
                  <a:pt x="2505456" y="2075688"/>
                </a:cubicBezTo>
                <a:cubicBezTo>
                  <a:pt x="2508504" y="1975104"/>
                  <a:pt x="2509168" y="1874419"/>
                  <a:pt x="2514600" y="1773936"/>
                </a:cubicBezTo>
                <a:cubicBezTo>
                  <a:pt x="2514895" y="1768472"/>
                  <a:pt x="2528349" y="1718249"/>
                  <a:pt x="2532888" y="1709928"/>
                </a:cubicBezTo>
                <a:cubicBezTo>
                  <a:pt x="2638076" y="1517083"/>
                  <a:pt x="2744839" y="1325090"/>
                  <a:pt x="2852928" y="1133856"/>
                </a:cubicBezTo>
                <a:lnTo>
                  <a:pt x="2907792" y="1051560"/>
                </a:lnTo>
                <a:cubicBezTo>
                  <a:pt x="2913888" y="1042416"/>
                  <a:pt x="2922605" y="1034554"/>
                  <a:pt x="2926080" y="1024128"/>
                </a:cubicBezTo>
                <a:cubicBezTo>
                  <a:pt x="2941087" y="979107"/>
                  <a:pt x="2933639" y="1006203"/>
                  <a:pt x="2944368" y="941832"/>
                </a:cubicBezTo>
                <a:cubicBezTo>
                  <a:pt x="2941320" y="795528"/>
                  <a:pt x="2940958" y="649143"/>
                  <a:pt x="2935224" y="502920"/>
                </a:cubicBezTo>
                <a:cubicBezTo>
                  <a:pt x="2934846" y="493289"/>
                  <a:pt x="2931427" y="483508"/>
                  <a:pt x="2926080" y="475488"/>
                </a:cubicBezTo>
                <a:cubicBezTo>
                  <a:pt x="2918907" y="464728"/>
                  <a:pt x="2907792" y="457200"/>
                  <a:pt x="2898648" y="448056"/>
                </a:cubicBezTo>
                <a:cubicBezTo>
                  <a:pt x="2882578" y="399847"/>
                  <a:pt x="2900125" y="438855"/>
                  <a:pt x="2862072" y="393192"/>
                </a:cubicBezTo>
                <a:cubicBezTo>
                  <a:pt x="2855037" y="384749"/>
                  <a:pt x="2848699" y="375590"/>
                  <a:pt x="2843784" y="365760"/>
                </a:cubicBezTo>
                <a:cubicBezTo>
                  <a:pt x="2839473" y="357139"/>
                  <a:pt x="2840810" y="345733"/>
                  <a:pt x="2834640" y="338328"/>
                </a:cubicBezTo>
                <a:cubicBezTo>
                  <a:pt x="2824884" y="326620"/>
                  <a:pt x="2808840" y="321672"/>
                  <a:pt x="2798064" y="310896"/>
                </a:cubicBezTo>
                <a:cubicBezTo>
                  <a:pt x="2790293" y="303125"/>
                  <a:pt x="2789095" y="289289"/>
                  <a:pt x="2779776" y="283464"/>
                </a:cubicBezTo>
                <a:cubicBezTo>
                  <a:pt x="2763429" y="273247"/>
                  <a:pt x="2744174" y="265946"/>
                  <a:pt x="2724912" y="265176"/>
                </a:cubicBezTo>
                <a:lnTo>
                  <a:pt x="2496312" y="256032"/>
                </a:lnTo>
                <a:cubicBezTo>
                  <a:pt x="2487168" y="252984"/>
                  <a:pt x="2477306" y="251569"/>
                  <a:pt x="2468880" y="246888"/>
                </a:cubicBezTo>
                <a:cubicBezTo>
                  <a:pt x="2449667" y="236214"/>
                  <a:pt x="2434868" y="217263"/>
                  <a:pt x="2414016" y="210312"/>
                </a:cubicBezTo>
                <a:lnTo>
                  <a:pt x="2331720" y="182880"/>
                </a:lnTo>
                <a:cubicBezTo>
                  <a:pt x="2322576" y="179832"/>
                  <a:pt x="2313237" y="177316"/>
                  <a:pt x="2304288" y="173736"/>
                </a:cubicBezTo>
                <a:cubicBezTo>
                  <a:pt x="2289048" y="167640"/>
                  <a:pt x="2274140" y="160639"/>
                  <a:pt x="2258568" y="155448"/>
                </a:cubicBezTo>
                <a:cubicBezTo>
                  <a:pt x="2246646" y="151474"/>
                  <a:pt x="2234029" y="149915"/>
                  <a:pt x="2221992" y="146304"/>
                </a:cubicBezTo>
                <a:cubicBezTo>
                  <a:pt x="2203528" y="140765"/>
                  <a:pt x="2186287" y="130145"/>
                  <a:pt x="2167128" y="128016"/>
                </a:cubicBezTo>
                <a:cubicBezTo>
                  <a:pt x="1984817" y="107759"/>
                  <a:pt x="2112420" y="119708"/>
                  <a:pt x="1783080" y="109728"/>
                </a:cubicBezTo>
                <a:cubicBezTo>
                  <a:pt x="1770888" y="106680"/>
                  <a:pt x="1757744" y="106204"/>
                  <a:pt x="1746504" y="100584"/>
                </a:cubicBezTo>
                <a:cubicBezTo>
                  <a:pt x="1620736" y="37700"/>
                  <a:pt x="1740068" y="80151"/>
                  <a:pt x="1664208" y="54864"/>
                </a:cubicBezTo>
                <a:cubicBezTo>
                  <a:pt x="1635227" y="11392"/>
                  <a:pt x="1656346" y="30907"/>
                  <a:pt x="1591056" y="9144"/>
                </a:cubicBezTo>
                <a:lnTo>
                  <a:pt x="1563624" y="0"/>
                </a:lnTo>
                <a:cubicBezTo>
                  <a:pt x="1517904" y="3048"/>
                  <a:pt x="1472005" y="4084"/>
                  <a:pt x="1426464" y="9144"/>
                </a:cubicBezTo>
                <a:cubicBezTo>
                  <a:pt x="1416884" y="10208"/>
                  <a:pt x="1406558" y="12267"/>
                  <a:pt x="1399032" y="18288"/>
                </a:cubicBezTo>
                <a:cubicBezTo>
                  <a:pt x="1386188" y="28563"/>
                  <a:pt x="1374755" y="57376"/>
                  <a:pt x="1371600" y="73152"/>
                </a:cubicBezTo>
                <a:cubicBezTo>
                  <a:pt x="1370404" y="79130"/>
                  <a:pt x="1379220" y="80772"/>
                  <a:pt x="1380744" y="82296"/>
                </a:cubicBezTo>
                <a:close/>
              </a:path>
            </a:pathLst>
          </a:custGeom>
          <a:solidFill>
            <a:srgbClr val="93EBE7">
              <a:alpha val="6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1599366" y="1580327"/>
            <a:ext cx="2689170" cy="3634801"/>
          </a:xfrm>
          <a:custGeom>
            <a:avLst/>
            <a:gdLst>
              <a:gd name="connsiteX0" fmla="*/ 1207842 w 2689170"/>
              <a:gd name="connsiteY0" fmla="*/ 111313 h 3634801"/>
              <a:gd name="connsiteX1" fmla="*/ 1207842 w 2689170"/>
              <a:gd name="connsiteY1" fmla="*/ 111313 h 3634801"/>
              <a:gd name="connsiteX2" fmla="*/ 1207842 w 2689170"/>
              <a:gd name="connsiteY2" fmla="*/ 19873 h 3634801"/>
              <a:gd name="connsiteX3" fmla="*/ 1180410 w 2689170"/>
              <a:gd name="connsiteY3" fmla="*/ 10729 h 3634801"/>
              <a:gd name="connsiteX4" fmla="*/ 1098114 w 2689170"/>
              <a:gd name="connsiteY4" fmla="*/ 10729 h 3634801"/>
              <a:gd name="connsiteX5" fmla="*/ 1043250 w 2689170"/>
              <a:gd name="connsiteY5" fmla="*/ 29017 h 3634801"/>
              <a:gd name="connsiteX6" fmla="*/ 1015818 w 2689170"/>
              <a:gd name="connsiteY6" fmla="*/ 56449 h 3634801"/>
              <a:gd name="connsiteX7" fmla="*/ 997530 w 2689170"/>
              <a:gd name="connsiteY7" fmla="*/ 157033 h 3634801"/>
              <a:gd name="connsiteX8" fmla="*/ 979242 w 2689170"/>
              <a:gd name="connsiteY8" fmla="*/ 211897 h 3634801"/>
              <a:gd name="connsiteX9" fmla="*/ 970098 w 2689170"/>
              <a:gd name="connsiteY9" fmla="*/ 239329 h 3634801"/>
              <a:gd name="connsiteX10" fmla="*/ 951810 w 2689170"/>
              <a:gd name="connsiteY10" fmla="*/ 330769 h 3634801"/>
              <a:gd name="connsiteX11" fmla="*/ 924378 w 2689170"/>
              <a:gd name="connsiteY11" fmla="*/ 385633 h 3634801"/>
              <a:gd name="connsiteX12" fmla="*/ 896946 w 2689170"/>
              <a:gd name="connsiteY12" fmla="*/ 403921 h 3634801"/>
              <a:gd name="connsiteX13" fmla="*/ 887802 w 2689170"/>
              <a:gd name="connsiteY13" fmla="*/ 431353 h 3634801"/>
              <a:gd name="connsiteX14" fmla="*/ 860370 w 2689170"/>
              <a:gd name="connsiteY14" fmla="*/ 440497 h 3634801"/>
              <a:gd name="connsiteX15" fmla="*/ 832938 w 2689170"/>
              <a:gd name="connsiteY15" fmla="*/ 458785 h 3634801"/>
              <a:gd name="connsiteX16" fmla="*/ 787218 w 2689170"/>
              <a:gd name="connsiteY16" fmla="*/ 513649 h 3634801"/>
              <a:gd name="connsiteX17" fmla="*/ 750642 w 2689170"/>
              <a:gd name="connsiteY17" fmla="*/ 568513 h 3634801"/>
              <a:gd name="connsiteX18" fmla="*/ 668346 w 2689170"/>
              <a:gd name="connsiteY18" fmla="*/ 614233 h 3634801"/>
              <a:gd name="connsiteX19" fmla="*/ 650058 w 2689170"/>
              <a:gd name="connsiteY19" fmla="*/ 641665 h 3634801"/>
              <a:gd name="connsiteX20" fmla="*/ 595194 w 2689170"/>
              <a:gd name="connsiteY20" fmla="*/ 678241 h 3634801"/>
              <a:gd name="connsiteX21" fmla="*/ 558618 w 2689170"/>
              <a:gd name="connsiteY21" fmla="*/ 714817 h 3634801"/>
              <a:gd name="connsiteX22" fmla="*/ 549474 w 2689170"/>
              <a:gd name="connsiteY22" fmla="*/ 751393 h 3634801"/>
              <a:gd name="connsiteX23" fmla="*/ 531186 w 2689170"/>
              <a:gd name="connsiteY23" fmla="*/ 806257 h 3634801"/>
              <a:gd name="connsiteX24" fmla="*/ 485466 w 2689170"/>
              <a:gd name="connsiteY24" fmla="*/ 870265 h 3634801"/>
              <a:gd name="connsiteX25" fmla="*/ 458034 w 2689170"/>
              <a:gd name="connsiteY25" fmla="*/ 888553 h 3634801"/>
              <a:gd name="connsiteX26" fmla="*/ 448890 w 2689170"/>
              <a:gd name="connsiteY26" fmla="*/ 915985 h 3634801"/>
              <a:gd name="connsiteX27" fmla="*/ 421458 w 2689170"/>
              <a:gd name="connsiteY27" fmla="*/ 934273 h 3634801"/>
              <a:gd name="connsiteX28" fmla="*/ 394026 w 2689170"/>
              <a:gd name="connsiteY28" fmla="*/ 961705 h 3634801"/>
              <a:gd name="connsiteX29" fmla="*/ 366594 w 2689170"/>
              <a:gd name="connsiteY29" fmla="*/ 1016569 h 3634801"/>
              <a:gd name="connsiteX30" fmla="*/ 339162 w 2689170"/>
              <a:gd name="connsiteY30" fmla="*/ 1034857 h 3634801"/>
              <a:gd name="connsiteX31" fmla="*/ 311730 w 2689170"/>
              <a:gd name="connsiteY31" fmla="*/ 1089721 h 3634801"/>
              <a:gd name="connsiteX32" fmla="*/ 293442 w 2689170"/>
              <a:gd name="connsiteY32" fmla="*/ 1117153 h 3634801"/>
              <a:gd name="connsiteX33" fmla="*/ 275154 w 2689170"/>
              <a:gd name="connsiteY33" fmla="*/ 1172017 h 3634801"/>
              <a:gd name="connsiteX34" fmla="*/ 211146 w 2689170"/>
              <a:gd name="connsiteY34" fmla="*/ 1181161 h 3634801"/>
              <a:gd name="connsiteX35" fmla="*/ 110562 w 2689170"/>
              <a:gd name="connsiteY35" fmla="*/ 1208593 h 3634801"/>
              <a:gd name="connsiteX36" fmla="*/ 28266 w 2689170"/>
              <a:gd name="connsiteY36" fmla="*/ 1245169 h 3634801"/>
              <a:gd name="connsiteX37" fmla="*/ 9978 w 2689170"/>
              <a:gd name="connsiteY37" fmla="*/ 1272601 h 3634801"/>
              <a:gd name="connsiteX38" fmla="*/ 128850 w 2689170"/>
              <a:gd name="connsiteY38" fmla="*/ 1318321 h 3634801"/>
              <a:gd name="connsiteX39" fmla="*/ 183714 w 2689170"/>
              <a:gd name="connsiteY39" fmla="*/ 1336609 h 3634801"/>
              <a:gd name="connsiteX40" fmla="*/ 192858 w 2689170"/>
              <a:gd name="connsiteY40" fmla="*/ 1364041 h 3634801"/>
              <a:gd name="connsiteX41" fmla="*/ 202002 w 2689170"/>
              <a:gd name="connsiteY41" fmla="*/ 1409761 h 3634801"/>
              <a:gd name="connsiteX42" fmla="*/ 220290 w 2689170"/>
              <a:gd name="connsiteY42" fmla="*/ 1437193 h 3634801"/>
              <a:gd name="connsiteX43" fmla="*/ 229434 w 2689170"/>
              <a:gd name="connsiteY43" fmla="*/ 1464625 h 3634801"/>
              <a:gd name="connsiteX44" fmla="*/ 256866 w 2689170"/>
              <a:gd name="connsiteY44" fmla="*/ 1482913 h 3634801"/>
              <a:gd name="connsiteX45" fmla="*/ 266010 w 2689170"/>
              <a:gd name="connsiteY45" fmla="*/ 1510345 h 3634801"/>
              <a:gd name="connsiteX46" fmla="*/ 348306 w 2689170"/>
              <a:gd name="connsiteY46" fmla="*/ 1546921 h 3634801"/>
              <a:gd name="connsiteX47" fmla="*/ 421458 w 2689170"/>
              <a:gd name="connsiteY47" fmla="*/ 1565209 h 3634801"/>
              <a:gd name="connsiteX48" fmla="*/ 476322 w 2689170"/>
              <a:gd name="connsiteY48" fmla="*/ 1583497 h 3634801"/>
              <a:gd name="connsiteX49" fmla="*/ 503754 w 2689170"/>
              <a:gd name="connsiteY49" fmla="*/ 1592641 h 3634801"/>
              <a:gd name="connsiteX50" fmla="*/ 531186 w 2689170"/>
              <a:gd name="connsiteY50" fmla="*/ 1610929 h 3634801"/>
              <a:gd name="connsiteX51" fmla="*/ 576906 w 2689170"/>
              <a:gd name="connsiteY51" fmla="*/ 1665793 h 3634801"/>
              <a:gd name="connsiteX52" fmla="*/ 631770 w 2689170"/>
              <a:gd name="connsiteY52" fmla="*/ 1702369 h 3634801"/>
              <a:gd name="connsiteX53" fmla="*/ 650058 w 2689170"/>
              <a:gd name="connsiteY53" fmla="*/ 1729801 h 3634801"/>
              <a:gd name="connsiteX54" fmla="*/ 714066 w 2689170"/>
              <a:gd name="connsiteY54" fmla="*/ 1766377 h 3634801"/>
              <a:gd name="connsiteX55" fmla="*/ 741498 w 2689170"/>
              <a:gd name="connsiteY55" fmla="*/ 1793809 h 3634801"/>
              <a:gd name="connsiteX56" fmla="*/ 750642 w 2689170"/>
              <a:gd name="connsiteY56" fmla="*/ 1821241 h 3634801"/>
              <a:gd name="connsiteX57" fmla="*/ 842082 w 2689170"/>
              <a:gd name="connsiteY57" fmla="*/ 1903537 h 3634801"/>
              <a:gd name="connsiteX58" fmla="*/ 851226 w 2689170"/>
              <a:gd name="connsiteY58" fmla="*/ 1940113 h 3634801"/>
              <a:gd name="connsiteX59" fmla="*/ 933522 w 2689170"/>
              <a:gd name="connsiteY59" fmla="*/ 2031553 h 3634801"/>
              <a:gd name="connsiteX60" fmla="*/ 970098 w 2689170"/>
              <a:gd name="connsiteY60" fmla="*/ 2040697 h 3634801"/>
              <a:gd name="connsiteX61" fmla="*/ 997530 w 2689170"/>
              <a:gd name="connsiteY61" fmla="*/ 2095561 h 3634801"/>
              <a:gd name="connsiteX62" fmla="*/ 1034106 w 2689170"/>
              <a:gd name="connsiteY62" fmla="*/ 2104705 h 3634801"/>
              <a:gd name="connsiteX63" fmla="*/ 1061538 w 2689170"/>
              <a:gd name="connsiteY63" fmla="*/ 2122993 h 3634801"/>
              <a:gd name="connsiteX64" fmla="*/ 1079826 w 2689170"/>
              <a:gd name="connsiteY64" fmla="*/ 2150425 h 3634801"/>
              <a:gd name="connsiteX65" fmla="*/ 1116402 w 2689170"/>
              <a:gd name="connsiteY65" fmla="*/ 2159569 h 3634801"/>
              <a:gd name="connsiteX66" fmla="*/ 1143834 w 2689170"/>
              <a:gd name="connsiteY66" fmla="*/ 2177857 h 3634801"/>
              <a:gd name="connsiteX67" fmla="*/ 1198698 w 2689170"/>
              <a:gd name="connsiteY67" fmla="*/ 2187001 h 3634801"/>
              <a:gd name="connsiteX68" fmla="*/ 1226130 w 2689170"/>
              <a:gd name="connsiteY68" fmla="*/ 2196145 h 3634801"/>
              <a:gd name="connsiteX69" fmla="*/ 1280994 w 2689170"/>
              <a:gd name="connsiteY69" fmla="*/ 2305873 h 3634801"/>
              <a:gd name="connsiteX70" fmla="*/ 1308426 w 2689170"/>
              <a:gd name="connsiteY70" fmla="*/ 2324161 h 3634801"/>
              <a:gd name="connsiteX71" fmla="*/ 1317570 w 2689170"/>
              <a:gd name="connsiteY71" fmla="*/ 2351593 h 3634801"/>
              <a:gd name="connsiteX72" fmla="*/ 1372434 w 2689170"/>
              <a:gd name="connsiteY72" fmla="*/ 2388169 h 3634801"/>
              <a:gd name="connsiteX73" fmla="*/ 1390722 w 2689170"/>
              <a:gd name="connsiteY73" fmla="*/ 2561905 h 3634801"/>
              <a:gd name="connsiteX74" fmla="*/ 1409010 w 2689170"/>
              <a:gd name="connsiteY74" fmla="*/ 2589337 h 3634801"/>
              <a:gd name="connsiteX75" fmla="*/ 1436442 w 2689170"/>
              <a:gd name="connsiteY75" fmla="*/ 2607625 h 3634801"/>
              <a:gd name="connsiteX76" fmla="*/ 1463874 w 2689170"/>
              <a:gd name="connsiteY76" fmla="*/ 2616769 h 3634801"/>
              <a:gd name="connsiteX77" fmla="*/ 1610178 w 2689170"/>
              <a:gd name="connsiteY77" fmla="*/ 2625913 h 3634801"/>
              <a:gd name="connsiteX78" fmla="*/ 1655898 w 2689170"/>
              <a:gd name="connsiteY78" fmla="*/ 2708209 h 3634801"/>
              <a:gd name="connsiteX79" fmla="*/ 1674186 w 2689170"/>
              <a:gd name="connsiteY79" fmla="*/ 2735641 h 3634801"/>
              <a:gd name="connsiteX80" fmla="*/ 1692474 w 2689170"/>
              <a:gd name="connsiteY80" fmla="*/ 2763073 h 3634801"/>
              <a:gd name="connsiteX81" fmla="*/ 1701618 w 2689170"/>
              <a:gd name="connsiteY81" fmla="*/ 2790505 h 3634801"/>
              <a:gd name="connsiteX82" fmla="*/ 1756482 w 2689170"/>
              <a:gd name="connsiteY82" fmla="*/ 2836225 h 3634801"/>
              <a:gd name="connsiteX83" fmla="*/ 1765626 w 2689170"/>
              <a:gd name="connsiteY83" fmla="*/ 2863657 h 3634801"/>
              <a:gd name="connsiteX84" fmla="*/ 1793058 w 2689170"/>
              <a:gd name="connsiteY84" fmla="*/ 2881945 h 3634801"/>
              <a:gd name="connsiteX85" fmla="*/ 1838778 w 2689170"/>
              <a:gd name="connsiteY85" fmla="*/ 2936809 h 3634801"/>
              <a:gd name="connsiteX86" fmla="*/ 1847922 w 2689170"/>
              <a:gd name="connsiteY86" fmla="*/ 2973385 h 3634801"/>
              <a:gd name="connsiteX87" fmla="*/ 1857066 w 2689170"/>
              <a:gd name="connsiteY87" fmla="*/ 3000817 h 3634801"/>
              <a:gd name="connsiteX88" fmla="*/ 1866210 w 2689170"/>
              <a:gd name="connsiteY88" fmla="*/ 3083113 h 3634801"/>
              <a:gd name="connsiteX89" fmla="*/ 1930218 w 2689170"/>
              <a:gd name="connsiteY89" fmla="*/ 3119689 h 3634801"/>
              <a:gd name="connsiteX90" fmla="*/ 1985082 w 2689170"/>
              <a:gd name="connsiteY90" fmla="*/ 3156265 h 3634801"/>
              <a:gd name="connsiteX91" fmla="*/ 2021658 w 2689170"/>
              <a:gd name="connsiteY91" fmla="*/ 3211129 h 3634801"/>
              <a:gd name="connsiteX92" fmla="*/ 2076522 w 2689170"/>
              <a:gd name="connsiteY92" fmla="*/ 3229417 h 3634801"/>
              <a:gd name="connsiteX93" fmla="*/ 2140530 w 2689170"/>
              <a:gd name="connsiteY93" fmla="*/ 3256849 h 3634801"/>
              <a:gd name="connsiteX94" fmla="*/ 2158818 w 2689170"/>
              <a:gd name="connsiteY94" fmla="*/ 3284281 h 3634801"/>
              <a:gd name="connsiteX95" fmla="*/ 2241114 w 2689170"/>
              <a:gd name="connsiteY95" fmla="*/ 3293425 h 3634801"/>
              <a:gd name="connsiteX96" fmla="*/ 2286834 w 2689170"/>
              <a:gd name="connsiteY96" fmla="*/ 3302569 h 3634801"/>
              <a:gd name="connsiteX97" fmla="*/ 2341698 w 2689170"/>
              <a:gd name="connsiteY97" fmla="*/ 3330001 h 3634801"/>
              <a:gd name="connsiteX98" fmla="*/ 2369130 w 2689170"/>
              <a:gd name="connsiteY98" fmla="*/ 3348289 h 3634801"/>
              <a:gd name="connsiteX99" fmla="*/ 2423994 w 2689170"/>
              <a:gd name="connsiteY99" fmla="*/ 3366577 h 3634801"/>
              <a:gd name="connsiteX100" fmla="*/ 2442282 w 2689170"/>
              <a:gd name="connsiteY100" fmla="*/ 3339145 h 3634801"/>
              <a:gd name="connsiteX101" fmla="*/ 2387418 w 2689170"/>
              <a:gd name="connsiteY101" fmla="*/ 3311713 h 3634801"/>
              <a:gd name="connsiteX102" fmla="*/ 2387418 w 2689170"/>
              <a:gd name="connsiteY102" fmla="*/ 3448873 h 3634801"/>
              <a:gd name="connsiteX103" fmla="*/ 2423994 w 2689170"/>
              <a:gd name="connsiteY103" fmla="*/ 3503737 h 3634801"/>
              <a:gd name="connsiteX104" fmla="*/ 2442282 w 2689170"/>
              <a:gd name="connsiteY104" fmla="*/ 3558601 h 3634801"/>
              <a:gd name="connsiteX105" fmla="*/ 2542866 w 2689170"/>
              <a:gd name="connsiteY105" fmla="*/ 3576889 h 3634801"/>
              <a:gd name="connsiteX106" fmla="*/ 2579442 w 2689170"/>
              <a:gd name="connsiteY106" fmla="*/ 3631753 h 3634801"/>
              <a:gd name="connsiteX107" fmla="*/ 2606874 w 2689170"/>
              <a:gd name="connsiteY107" fmla="*/ 3622609 h 3634801"/>
              <a:gd name="connsiteX108" fmla="*/ 2689170 w 2689170"/>
              <a:gd name="connsiteY108" fmla="*/ 3613465 h 3634801"/>
              <a:gd name="connsiteX109" fmla="*/ 2643450 w 2689170"/>
              <a:gd name="connsiteY109" fmla="*/ 3531169 h 3634801"/>
              <a:gd name="connsiteX110" fmla="*/ 2625162 w 2689170"/>
              <a:gd name="connsiteY110" fmla="*/ 3476305 h 3634801"/>
              <a:gd name="connsiteX111" fmla="*/ 2561154 w 2689170"/>
              <a:gd name="connsiteY111" fmla="*/ 3394009 h 3634801"/>
              <a:gd name="connsiteX112" fmla="*/ 2515434 w 2689170"/>
              <a:gd name="connsiteY112" fmla="*/ 3256849 h 3634801"/>
              <a:gd name="connsiteX113" fmla="*/ 2506290 w 2689170"/>
              <a:gd name="connsiteY113" fmla="*/ 3229417 h 3634801"/>
              <a:gd name="connsiteX114" fmla="*/ 2497146 w 2689170"/>
              <a:gd name="connsiteY114" fmla="*/ 3201985 h 3634801"/>
              <a:gd name="connsiteX115" fmla="*/ 2469714 w 2689170"/>
              <a:gd name="connsiteY115" fmla="*/ 3192841 h 3634801"/>
              <a:gd name="connsiteX116" fmla="*/ 2451426 w 2689170"/>
              <a:gd name="connsiteY116" fmla="*/ 3165409 h 3634801"/>
              <a:gd name="connsiteX117" fmla="*/ 2423994 w 2689170"/>
              <a:gd name="connsiteY117" fmla="*/ 3156265 h 3634801"/>
              <a:gd name="connsiteX118" fmla="*/ 2369130 w 2689170"/>
              <a:gd name="connsiteY118" fmla="*/ 3128833 h 3634801"/>
              <a:gd name="connsiteX119" fmla="*/ 2350842 w 2689170"/>
              <a:gd name="connsiteY119" fmla="*/ 3101401 h 3634801"/>
              <a:gd name="connsiteX120" fmla="*/ 2295978 w 2689170"/>
              <a:gd name="connsiteY120" fmla="*/ 3064825 h 3634801"/>
              <a:gd name="connsiteX121" fmla="*/ 2268546 w 2689170"/>
              <a:gd name="connsiteY121" fmla="*/ 3046537 h 3634801"/>
              <a:gd name="connsiteX122" fmla="*/ 2122242 w 2689170"/>
              <a:gd name="connsiteY122" fmla="*/ 3028249 h 3634801"/>
              <a:gd name="connsiteX123" fmla="*/ 2067378 w 2689170"/>
              <a:gd name="connsiteY123" fmla="*/ 2991673 h 3634801"/>
              <a:gd name="connsiteX124" fmla="*/ 2039946 w 2689170"/>
              <a:gd name="connsiteY124" fmla="*/ 2936809 h 3634801"/>
              <a:gd name="connsiteX125" fmla="*/ 2012514 w 2689170"/>
              <a:gd name="connsiteY125" fmla="*/ 2918521 h 3634801"/>
              <a:gd name="connsiteX126" fmla="*/ 1985082 w 2689170"/>
              <a:gd name="connsiteY126" fmla="*/ 2909377 h 3634801"/>
              <a:gd name="connsiteX127" fmla="*/ 1957650 w 2689170"/>
              <a:gd name="connsiteY127" fmla="*/ 2881945 h 3634801"/>
              <a:gd name="connsiteX128" fmla="*/ 1939362 w 2689170"/>
              <a:gd name="connsiteY128" fmla="*/ 2854513 h 3634801"/>
              <a:gd name="connsiteX129" fmla="*/ 1911930 w 2689170"/>
              <a:gd name="connsiteY129" fmla="*/ 2836225 h 3634801"/>
              <a:gd name="connsiteX130" fmla="*/ 1866210 w 2689170"/>
              <a:gd name="connsiteY130" fmla="*/ 2790505 h 3634801"/>
              <a:gd name="connsiteX131" fmla="*/ 1820490 w 2689170"/>
              <a:gd name="connsiteY131" fmla="*/ 2753929 h 3634801"/>
              <a:gd name="connsiteX132" fmla="*/ 1793058 w 2689170"/>
              <a:gd name="connsiteY132" fmla="*/ 2699065 h 3634801"/>
              <a:gd name="connsiteX133" fmla="*/ 1765626 w 2689170"/>
              <a:gd name="connsiteY133" fmla="*/ 2680777 h 3634801"/>
              <a:gd name="connsiteX134" fmla="*/ 1756482 w 2689170"/>
              <a:gd name="connsiteY134" fmla="*/ 2625913 h 3634801"/>
              <a:gd name="connsiteX135" fmla="*/ 1747338 w 2689170"/>
              <a:gd name="connsiteY135" fmla="*/ 2589337 h 3634801"/>
              <a:gd name="connsiteX136" fmla="*/ 1729050 w 2689170"/>
              <a:gd name="connsiteY136" fmla="*/ 2507041 h 3634801"/>
              <a:gd name="connsiteX137" fmla="*/ 1674186 w 2689170"/>
              <a:gd name="connsiteY137" fmla="*/ 2479609 h 3634801"/>
              <a:gd name="connsiteX138" fmla="*/ 1555314 w 2689170"/>
              <a:gd name="connsiteY138" fmla="*/ 2488753 h 3634801"/>
              <a:gd name="connsiteX139" fmla="*/ 1445586 w 2689170"/>
              <a:gd name="connsiteY139" fmla="*/ 2470465 h 3634801"/>
              <a:gd name="connsiteX140" fmla="*/ 1436442 w 2689170"/>
              <a:gd name="connsiteY140" fmla="*/ 2443033 h 3634801"/>
              <a:gd name="connsiteX141" fmla="*/ 1409010 w 2689170"/>
              <a:gd name="connsiteY141" fmla="*/ 2424745 h 3634801"/>
              <a:gd name="connsiteX142" fmla="*/ 1436442 w 2689170"/>
              <a:gd name="connsiteY142" fmla="*/ 2406457 h 3634801"/>
              <a:gd name="connsiteX143" fmla="*/ 1491306 w 2689170"/>
              <a:gd name="connsiteY143" fmla="*/ 2388169 h 3634801"/>
              <a:gd name="connsiteX144" fmla="*/ 1546170 w 2689170"/>
              <a:gd name="connsiteY144" fmla="*/ 2351593 h 3634801"/>
              <a:gd name="connsiteX145" fmla="*/ 1573602 w 2689170"/>
              <a:gd name="connsiteY145" fmla="*/ 2333305 h 3634801"/>
              <a:gd name="connsiteX146" fmla="*/ 1610178 w 2689170"/>
              <a:gd name="connsiteY146" fmla="*/ 2269297 h 3634801"/>
              <a:gd name="connsiteX147" fmla="*/ 1628466 w 2689170"/>
              <a:gd name="connsiteY147" fmla="*/ 2214433 h 3634801"/>
              <a:gd name="connsiteX148" fmla="*/ 1619322 w 2689170"/>
              <a:gd name="connsiteY148" fmla="*/ 2159569 h 3634801"/>
              <a:gd name="connsiteX149" fmla="*/ 1527882 w 2689170"/>
              <a:gd name="connsiteY149" fmla="*/ 2122993 h 3634801"/>
              <a:gd name="connsiteX150" fmla="*/ 1244418 w 2689170"/>
              <a:gd name="connsiteY150" fmla="*/ 2095561 h 3634801"/>
              <a:gd name="connsiteX151" fmla="*/ 1152978 w 2689170"/>
              <a:gd name="connsiteY151" fmla="*/ 2086417 h 3634801"/>
              <a:gd name="connsiteX152" fmla="*/ 1098114 w 2689170"/>
              <a:gd name="connsiteY152" fmla="*/ 2058985 h 3634801"/>
              <a:gd name="connsiteX153" fmla="*/ 1070682 w 2689170"/>
              <a:gd name="connsiteY153" fmla="*/ 2049841 h 3634801"/>
              <a:gd name="connsiteX154" fmla="*/ 1034106 w 2689170"/>
              <a:gd name="connsiteY154" fmla="*/ 1994977 h 3634801"/>
              <a:gd name="connsiteX155" fmla="*/ 1015818 w 2689170"/>
              <a:gd name="connsiteY155" fmla="*/ 1967545 h 3634801"/>
              <a:gd name="connsiteX156" fmla="*/ 988386 w 2689170"/>
              <a:gd name="connsiteY156" fmla="*/ 1912681 h 3634801"/>
              <a:gd name="connsiteX157" fmla="*/ 960954 w 2689170"/>
              <a:gd name="connsiteY157" fmla="*/ 1903537 h 3634801"/>
              <a:gd name="connsiteX158" fmla="*/ 906090 w 2689170"/>
              <a:gd name="connsiteY158" fmla="*/ 1866961 h 3634801"/>
              <a:gd name="connsiteX159" fmla="*/ 851226 w 2689170"/>
              <a:gd name="connsiteY159" fmla="*/ 1839529 h 3634801"/>
              <a:gd name="connsiteX160" fmla="*/ 823794 w 2689170"/>
              <a:gd name="connsiteY160" fmla="*/ 1812097 h 3634801"/>
              <a:gd name="connsiteX161" fmla="*/ 805506 w 2689170"/>
              <a:gd name="connsiteY161" fmla="*/ 1784665 h 3634801"/>
              <a:gd name="connsiteX162" fmla="*/ 778074 w 2689170"/>
              <a:gd name="connsiteY162" fmla="*/ 1775521 h 3634801"/>
              <a:gd name="connsiteX163" fmla="*/ 695778 w 2689170"/>
              <a:gd name="connsiteY163" fmla="*/ 1702369 h 3634801"/>
              <a:gd name="connsiteX164" fmla="*/ 659202 w 2689170"/>
              <a:gd name="connsiteY164" fmla="*/ 1656649 h 3634801"/>
              <a:gd name="connsiteX165" fmla="*/ 613482 w 2689170"/>
              <a:gd name="connsiteY165" fmla="*/ 1610929 h 3634801"/>
              <a:gd name="connsiteX166" fmla="*/ 595194 w 2689170"/>
              <a:gd name="connsiteY166" fmla="*/ 1583497 h 3634801"/>
              <a:gd name="connsiteX167" fmla="*/ 540330 w 2689170"/>
              <a:gd name="connsiteY167" fmla="*/ 1546921 h 3634801"/>
              <a:gd name="connsiteX168" fmla="*/ 512898 w 2689170"/>
              <a:gd name="connsiteY168" fmla="*/ 1528633 h 3634801"/>
              <a:gd name="connsiteX169" fmla="*/ 485466 w 2689170"/>
              <a:gd name="connsiteY169" fmla="*/ 1510345 h 3634801"/>
              <a:gd name="connsiteX170" fmla="*/ 421458 w 2689170"/>
              <a:gd name="connsiteY170" fmla="*/ 1501201 h 3634801"/>
              <a:gd name="connsiteX171" fmla="*/ 394026 w 2689170"/>
              <a:gd name="connsiteY171" fmla="*/ 1482913 h 3634801"/>
              <a:gd name="connsiteX172" fmla="*/ 266010 w 2689170"/>
              <a:gd name="connsiteY172" fmla="*/ 1464625 h 3634801"/>
              <a:gd name="connsiteX173" fmla="*/ 256866 w 2689170"/>
              <a:gd name="connsiteY173" fmla="*/ 1400617 h 3634801"/>
              <a:gd name="connsiteX174" fmla="*/ 266010 w 2689170"/>
              <a:gd name="connsiteY174" fmla="*/ 1300033 h 3634801"/>
              <a:gd name="connsiteX175" fmla="*/ 320874 w 2689170"/>
              <a:gd name="connsiteY175" fmla="*/ 1254313 h 3634801"/>
              <a:gd name="connsiteX176" fmla="*/ 348306 w 2689170"/>
              <a:gd name="connsiteY176" fmla="*/ 1226881 h 3634801"/>
              <a:gd name="connsiteX177" fmla="*/ 375738 w 2689170"/>
              <a:gd name="connsiteY177" fmla="*/ 1208593 h 3634801"/>
              <a:gd name="connsiteX178" fmla="*/ 421458 w 2689170"/>
              <a:gd name="connsiteY178" fmla="*/ 1144585 h 3634801"/>
              <a:gd name="connsiteX179" fmla="*/ 448890 w 2689170"/>
              <a:gd name="connsiteY179" fmla="*/ 906841 h 3634801"/>
              <a:gd name="connsiteX180" fmla="*/ 467178 w 2689170"/>
              <a:gd name="connsiteY180" fmla="*/ 879409 h 3634801"/>
              <a:gd name="connsiteX181" fmla="*/ 567762 w 2689170"/>
              <a:gd name="connsiteY181" fmla="*/ 851977 h 3634801"/>
              <a:gd name="connsiteX182" fmla="*/ 595194 w 2689170"/>
              <a:gd name="connsiteY182" fmla="*/ 833689 h 3634801"/>
              <a:gd name="connsiteX183" fmla="*/ 631770 w 2689170"/>
              <a:gd name="connsiteY183" fmla="*/ 778825 h 3634801"/>
              <a:gd name="connsiteX184" fmla="*/ 659202 w 2689170"/>
              <a:gd name="connsiteY184" fmla="*/ 760537 h 3634801"/>
              <a:gd name="connsiteX185" fmla="*/ 704922 w 2689170"/>
              <a:gd name="connsiteY185" fmla="*/ 678241 h 3634801"/>
              <a:gd name="connsiteX186" fmla="*/ 723210 w 2689170"/>
              <a:gd name="connsiteY186" fmla="*/ 650809 h 3634801"/>
              <a:gd name="connsiteX187" fmla="*/ 732354 w 2689170"/>
              <a:gd name="connsiteY187" fmla="*/ 623377 h 3634801"/>
              <a:gd name="connsiteX188" fmla="*/ 759786 w 2689170"/>
              <a:gd name="connsiteY188" fmla="*/ 605089 h 3634801"/>
              <a:gd name="connsiteX189" fmla="*/ 787218 w 2689170"/>
              <a:gd name="connsiteY189" fmla="*/ 541081 h 3634801"/>
              <a:gd name="connsiteX190" fmla="*/ 814650 w 2689170"/>
              <a:gd name="connsiteY190" fmla="*/ 522793 h 3634801"/>
              <a:gd name="connsiteX191" fmla="*/ 842082 w 2689170"/>
              <a:gd name="connsiteY191" fmla="*/ 495361 h 3634801"/>
              <a:gd name="connsiteX192" fmla="*/ 869514 w 2689170"/>
              <a:gd name="connsiteY192" fmla="*/ 486217 h 3634801"/>
              <a:gd name="connsiteX193" fmla="*/ 924378 w 2689170"/>
              <a:gd name="connsiteY193" fmla="*/ 449641 h 3634801"/>
              <a:gd name="connsiteX194" fmla="*/ 951810 w 2689170"/>
              <a:gd name="connsiteY194" fmla="*/ 440497 h 3634801"/>
              <a:gd name="connsiteX195" fmla="*/ 1006674 w 2689170"/>
              <a:gd name="connsiteY195" fmla="*/ 403921 h 3634801"/>
              <a:gd name="connsiteX196" fmla="*/ 1024962 w 2689170"/>
              <a:gd name="connsiteY196" fmla="*/ 339913 h 3634801"/>
              <a:gd name="connsiteX197" fmla="*/ 1061538 w 2689170"/>
              <a:gd name="connsiteY197" fmla="*/ 202753 h 3634801"/>
              <a:gd name="connsiteX198" fmla="*/ 1079826 w 2689170"/>
              <a:gd name="connsiteY198" fmla="*/ 175321 h 3634801"/>
              <a:gd name="connsiteX199" fmla="*/ 1226130 w 2689170"/>
              <a:gd name="connsiteY199" fmla="*/ 147889 h 3634801"/>
              <a:gd name="connsiteX200" fmla="*/ 1235274 w 2689170"/>
              <a:gd name="connsiteY200" fmla="*/ 120457 h 3634801"/>
              <a:gd name="connsiteX201" fmla="*/ 1207842 w 2689170"/>
              <a:gd name="connsiteY201" fmla="*/ 111313 h 3634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2689170" h="3634801">
                <a:moveTo>
                  <a:pt x="1207842" y="111313"/>
                </a:moveTo>
                <a:lnTo>
                  <a:pt x="1207842" y="111313"/>
                </a:lnTo>
                <a:cubicBezTo>
                  <a:pt x="1233009" y="44201"/>
                  <a:pt x="1259527" y="45715"/>
                  <a:pt x="1207842" y="19873"/>
                </a:cubicBezTo>
                <a:cubicBezTo>
                  <a:pt x="1199221" y="15562"/>
                  <a:pt x="1189554" y="13777"/>
                  <a:pt x="1180410" y="10729"/>
                </a:cubicBezTo>
                <a:cubicBezTo>
                  <a:pt x="1101924" y="36891"/>
                  <a:pt x="1226857" y="0"/>
                  <a:pt x="1098114" y="10729"/>
                </a:cubicBezTo>
                <a:cubicBezTo>
                  <a:pt x="1078903" y="12330"/>
                  <a:pt x="1043250" y="29017"/>
                  <a:pt x="1043250" y="29017"/>
                </a:cubicBezTo>
                <a:cubicBezTo>
                  <a:pt x="1034106" y="38161"/>
                  <a:pt x="1022991" y="45689"/>
                  <a:pt x="1015818" y="56449"/>
                </a:cubicBezTo>
                <a:cubicBezTo>
                  <a:pt x="1002646" y="76206"/>
                  <a:pt x="998326" y="153320"/>
                  <a:pt x="997530" y="157033"/>
                </a:cubicBezTo>
                <a:cubicBezTo>
                  <a:pt x="993491" y="175882"/>
                  <a:pt x="985338" y="193609"/>
                  <a:pt x="979242" y="211897"/>
                </a:cubicBezTo>
                <a:cubicBezTo>
                  <a:pt x="976194" y="221041"/>
                  <a:pt x="971683" y="229822"/>
                  <a:pt x="970098" y="239329"/>
                </a:cubicBezTo>
                <a:cubicBezTo>
                  <a:pt x="962913" y="282441"/>
                  <a:pt x="962723" y="292575"/>
                  <a:pt x="951810" y="330769"/>
                </a:cubicBezTo>
                <a:cubicBezTo>
                  <a:pt x="945860" y="351593"/>
                  <a:pt x="940408" y="369603"/>
                  <a:pt x="924378" y="385633"/>
                </a:cubicBezTo>
                <a:cubicBezTo>
                  <a:pt x="916607" y="393404"/>
                  <a:pt x="906090" y="397825"/>
                  <a:pt x="896946" y="403921"/>
                </a:cubicBezTo>
                <a:cubicBezTo>
                  <a:pt x="893898" y="413065"/>
                  <a:pt x="894618" y="424537"/>
                  <a:pt x="887802" y="431353"/>
                </a:cubicBezTo>
                <a:cubicBezTo>
                  <a:pt x="880986" y="438169"/>
                  <a:pt x="868991" y="436186"/>
                  <a:pt x="860370" y="440497"/>
                </a:cubicBezTo>
                <a:cubicBezTo>
                  <a:pt x="850540" y="445412"/>
                  <a:pt x="842082" y="452689"/>
                  <a:pt x="832938" y="458785"/>
                </a:cubicBezTo>
                <a:cubicBezTo>
                  <a:pt x="783017" y="558627"/>
                  <a:pt x="847533" y="444718"/>
                  <a:pt x="787218" y="513649"/>
                </a:cubicBezTo>
                <a:cubicBezTo>
                  <a:pt x="772744" y="530190"/>
                  <a:pt x="768930" y="556321"/>
                  <a:pt x="750642" y="568513"/>
                </a:cubicBezTo>
                <a:cubicBezTo>
                  <a:pt x="687758" y="610436"/>
                  <a:pt x="716630" y="598138"/>
                  <a:pt x="668346" y="614233"/>
                </a:cubicBezTo>
                <a:cubicBezTo>
                  <a:pt x="662250" y="623377"/>
                  <a:pt x="658329" y="634428"/>
                  <a:pt x="650058" y="641665"/>
                </a:cubicBezTo>
                <a:cubicBezTo>
                  <a:pt x="633517" y="656139"/>
                  <a:pt x="595194" y="678241"/>
                  <a:pt x="595194" y="678241"/>
                </a:cubicBezTo>
                <a:cubicBezTo>
                  <a:pt x="563843" y="772294"/>
                  <a:pt x="614353" y="645148"/>
                  <a:pt x="558618" y="714817"/>
                </a:cubicBezTo>
                <a:cubicBezTo>
                  <a:pt x="550767" y="724630"/>
                  <a:pt x="553085" y="739356"/>
                  <a:pt x="549474" y="751393"/>
                </a:cubicBezTo>
                <a:cubicBezTo>
                  <a:pt x="543935" y="769857"/>
                  <a:pt x="541879" y="790217"/>
                  <a:pt x="531186" y="806257"/>
                </a:cubicBezTo>
                <a:cubicBezTo>
                  <a:pt x="520802" y="821833"/>
                  <a:pt x="496808" y="858923"/>
                  <a:pt x="485466" y="870265"/>
                </a:cubicBezTo>
                <a:cubicBezTo>
                  <a:pt x="477695" y="878036"/>
                  <a:pt x="467178" y="882457"/>
                  <a:pt x="458034" y="888553"/>
                </a:cubicBezTo>
                <a:cubicBezTo>
                  <a:pt x="454986" y="897697"/>
                  <a:pt x="454911" y="908459"/>
                  <a:pt x="448890" y="915985"/>
                </a:cubicBezTo>
                <a:cubicBezTo>
                  <a:pt x="442025" y="924567"/>
                  <a:pt x="429901" y="927238"/>
                  <a:pt x="421458" y="934273"/>
                </a:cubicBezTo>
                <a:cubicBezTo>
                  <a:pt x="411524" y="942552"/>
                  <a:pt x="403170" y="952561"/>
                  <a:pt x="394026" y="961705"/>
                </a:cubicBezTo>
                <a:cubicBezTo>
                  <a:pt x="386589" y="984016"/>
                  <a:pt x="384320" y="998843"/>
                  <a:pt x="366594" y="1016569"/>
                </a:cubicBezTo>
                <a:cubicBezTo>
                  <a:pt x="358823" y="1024340"/>
                  <a:pt x="348306" y="1028761"/>
                  <a:pt x="339162" y="1034857"/>
                </a:cubicBezTo>
                <a:cubicBezTo>
                  <a:pt x="286751" y="1113473"/>
                  <a:pt x="349588" y="1014005"/>
                  <a:pt x="311730" y="1089721"/>
                </a:cubicBezTo>
                <a:cubicBezTo>
                  <a:pt x="306815" y="1099551"/>
                  <a:pt x="297905" y="1107110"/>
                  <a:pt x="293442" y="1117153"/>
                </a:cubicBezTo>
                <a:cubicBezTo>
                  <a:pt x="285613" y="1134769"/>
                  <a:pt x="294237" y="1169291"/>
                  <a:pt x="275154" y="1172017"/>
                </a:cubicBezTo>
                <a:lnTo>
                  <a:pt x="211146" y="1181161"/>
                </a:lnTo>
                <a:cubicBezTo>
                  <a:pt x="155848" y="1218026"/>
                  <a:pt x="211209" y="1187026"/>
                  <a:pt x="110562" y="1208593"/>
                </a:cubicBezTo>
                <a:cubicBezTo>
                  <a:pt x="62454" y="1218902"/>
                  <a:pt x="61943" y="1222718"/>
                  <a:pt x="28266" y="1245169"/>
                </a:cubicBezTo>
                <a:cubicBezTo>
                  <a:pt x="22170" y="1254313"/>
                  <a:pt x="11532" y="1261722"/>
                  <a:pt x="9978" y="1272601"/>
                </a:cubicBezTo>
                <a:cubicBezTo>
                  <a:pt x="0" y="1342449"/>
                  <a:pt x="88443" y="1314954"/>
                  <a:pt x="128850" y="1318321"/>
                </a:cubicBezTo>
                <a:cubicBezTo>
                  <a:pt x="147138" y="1324417"/>
                  <a:pt x="177618" y="1318321"/>
                  <a:pt x="183714" y="1336609"/>
                </a:cubicBezTo>
                <a:cubicBezTo>
                  <a:pt x="186762" y="1345753"/>
                  <a:pt x="190520" y="1354690"/>
                  <a:pt x="192858" y="1364041"/>
                </a:cubicBezTo>
                <a:cubicBezTo>
                  <a:pt x="196627" y="1379119"/>
                  <a:pt x="196545" y="1395209"/>
                  <a:pt x="202002" y="1409761"/>
                </a:cubicBezTo>
                <a:cubicBezTo>
                  <a:pt x="205861" y="1420051"/>
                  <a:pt x="215375" y="1427363"/>
                  <a:pt x="220290" y="1437193"/>
                </a:cubicBezTo>
                <a:cubicBezTo>
                  <a:pt x="224601" y="1445814"/>
                  <a:pt x="223413" y="1457099"/>
                  <a:pt x="229434" y="1464625"/>
                </a:cubicBezTo>
                <a:cubicBezTo>
                  <a:pt x="236299" y="1473207"/>
                  <a:pt x="247722" y="1476817"/>
                  <a:pt x="256866" y="1482913"/>
                </a:cubicBezTo>
                <a:cubicBezTo>
                  <a:pt x="259914" y="1492057"/>
                  <a:pt x="259989" y="1502819"/>
                  <a:pt x="266010" y="1510345"/>
                </a:cubicBezTo>
                <a:cubicBezTo>
                  <a:pt x="281818" y="1530105"/>
                  <a:pt x="331542" y="1541333"/>
                  <a:pt x="348306" y="1546921"/>
                </a:cubicBezTo>
                <a:cubicBezTo>
                  <a:pt x="431541" y="1574666"/>
                  <a:pt x="300081" y="1532106"/>
                  <a:pt x="421458" y="1565209"/>
                </a:cubicBezTo>
                <a:cubicBezTo>
                  <a:pt x="440056" y="1570281"/>
                  <a:pt x="458034" y="1577401"/>
                  <a:pt x="476322" y="1583497"/>
                </a:cubicBezTo>
                <a:cubicBezTo>
                  <a:pt x="485466" y="1586545"/>
                  <a:pt x="495734" y="1587294"/>
                  <a:pt x="503754" y="1592641"/>
                </a:cubicBezTo>
                <a:lnTo>
                  <a:pt x="531186" y="1610929"/>
                </a:lnTo>
                <a:cubicBezTo>
                  <a:pt x="547442" y="1635313"/>
                  <a:pt x="552535" y="1646838"/>
                  <a:pt x="576906" y="1665793"/>
                </a:cubicBezTo>
                <a:cubicBezTo>
                  <a:pt x="594256" y="1679287"/>
                  <a:pt x="631770" y="1702369"/>
                  <a:pt x="631770" y="1702369"/>
                </a:cubicBezTo>
                <a:cubicBezTo>
                  <a:pt x="637866" y="1711513"/>
                  <a:pt x="642287" y="1722030"/>
                  <a:pt x="650058" y="1729801"/>
                </a:cubicBezTo>
                <a:cubicBezTo>
                  <a:pt x="677737" y="1757480"/>
                  <a:pt x="682680" y="1755915"/>
                  <a:pt x="714066" y="1766377"/>
                </a:cubicBezTo>
                <a:cubicBezTo>
                  <a:pt x="723210" y="1775521"/>
                  <a:pt x="734325" y="1783049"/>
                  <a:pt x="741498" y="1793809"/>
                </a:cubicBezTo>
                <a:cubicBezTo>
                  <a:pt x="746845" y="1801829"/>
                  <a:pt x="744724" y="1813633"/>
                  <a:pt x="750642" y="1821241"/>
                </a:cubicBezTo>
                <a:cubicBezTo>
                  <a:pt x="781274" y="1860625"/>
                  <a:pt x="805444" y="1876059"/>
                  <a:pt x="842082" y="1903537"/>
                </a:cubicBezTo>
                <a:cubicBezTo>
                  <a:pt x="845130" y="1915729"/>
                  <a:pt x="846276" y="1928562"/>
                  <a:pt x="851226" y="1940113"/>
                </a:cubicBezTo>
                <a:cubicBezTo>
                  <a:pt x="862830" y="1967188"/>
                  <a:pt x="926050" y="2029685"/>
                  <a:pt x="933522" y="2031553"/>
                </a:cubicBezTo>
                <a:lnTo>
                  <a:pt x="970098" y="2040697"/>
                </a:lnTo>
                <a:cubicBezTo>
                  <a:pt x="975314" y="2056345"/>
                  <a:pt x="982336" y="2085432"/>
                  <a:pt x="997530" y="2095561"/>
                </a:cubicBezTo>
                <a:cubicBezTo>
                  <a:pt x="1007987" y="2102532"/>
                  <a:pt x="1021914" y="2101657"/>
                  <a:pt x="1034106" y="2104705"/>
                </a:cubicBezTo>
                <a:cubicBezTo>
                  <a:pt x="1043250" y="2110801"/>
                  <a:pt x="1053767" y="2115222"/>
                  <a:pt x="1061538" y="2122993"/>
                </a:cubicBezTo>
                <a:cubicBezTo>
                  <a:pt x="1069309" y="2130764"/>
                  <a:pt x="1070682" y="2144329"/>
                  <a:pt x="1079826" y="2150425"/>
                </a:cubicBezTo>
                <a:cubicBezTo>
                  <a:pt x="1090283" y="2157396"/>
                  <a:pt x="1104210" y="2156521"/>
                  <a:pt x="1116402" y="2159569"/>
                </a:cubicBezTo>
                <a:cubicBezTo>
                  <a:pt x="1125546" y="2165665"/>
                  <a:pt x="1133408" y="2174382"/>
                  <a:pt x="1143834" y="2177857"/>
                </a:cubicBezTo>
                <a:cubicBezTo>
                  <a:pt x="1161423" y="2183720"/>
                  <a:pt x="1180599" y="2182979"/>
                  <a:pt x="1198698" y="2187001"/>
                </a:cubicBezTo>
                <a:cubicBezTo>
                  <a:pt x="1208107" y="2189092"/>
                  <a:pt x="1216986" y="2193097"/>
                  <a:pt x="1226130" y="2196145"/>
                </a:cubicBezTo>
                <a:cubicBezTo>
                  <a:pt x="1236562" y="2227442"/>
                  <a:pt x="1250607" y="2285615"/>
                  <a:pt x="1280994" y="2305873"/>
                </a:cubicBezTo>
                <a:lnTo>
                  <a:pt x="1308426" y="2324161"/>
                </a:lnTo>
                <a:cubicBezTo>
                  <a:pt x="1311474" y="2333305"/>
                  <a:pt x="1310754" y="2344777"/>
                  <a:pt x="1317570" y="2351593"/>
                </a:cubicBezTo>
                <a:cubicBezTo>
                  <a:pt x="1333112" y="2367135"/>
                  <a:pt x="1372434" y="2388169"/>
                  <a:pt x="1372434" y="2388169"/>
                </a:cubicBezTo>
                <a:cubicBezTo>
                  <a:pt x="1373273" y="2401591"/>
                  <a:pt x="1367883" y="2516227"/>
                  <a:pt x="1390722" y="2561905"/>
                </a:cubicBezTo>
                <a:cubicBezTo>
                  <a:pt x="1395637" y="2571735"/>
                  <a:pt x="1401239" y="2581566"/>
                  <a:pt x="1409010" y="2589337"/>
                </a:cubicBezTo>
                <a:cubicBezTo>
                  <a:pt x="1416781" y="2597108"/>
                  <a:pt x="1426612" y="2602710"/>
                  <a:pt x="1436442" y="2607625"/>
                </a:cubicBezTo>
                <a:cubicBezTo>
                  <a:pt x="1445063" y="2611936"/>
                  <a:pt x="1454288" y="2615760"/>
                  <a:pt x="1463874" y="2616769"/>
                </a:cubicBezTo>
                <a:cubicBezTo>
                  <a:pt x="1512469" y="2621884"/>
                  <a:pt x="1561410" y="2622865"/>
                  <a:pt x="1610178" y="2625913"/>
                </a:cubicBezTo>
                <a:cubicBezTo>
                  <a:pt x="1626273" y="2674197"/>
                  <a:pt x="1613975" y="2645325"/>
                  <a:pt x="1655898" y="2708209"/>
                </a:cubicBezTo>
                <a:lnTo>
                  <a:pt x="1674186" y="2735641"/>
                </a:lnTo>
                <a:cubicBezTo>
                  <a:pt x="1680282" y="2744785"/>
                  <a:pt x="1688999" y="2752647"/>
                  <a:pt x="1692474" y="2763073"/>
                </a:cubicBezTo>
                <a:cubicBezTo>
                  <a:pt x="1695522" y="2772217"/>
                  <a:pt x="1696271" y="2782485"/>
                  <a:pt x="1701618" y="2790505"/>
                </a:cubicBezTo>
                <a:cubicBezTo>
                  <a:pt x="1715699" y="2811627"/>
                  <a:pt x="1736240" y="2822731"/>
                  <a:pt x="1756482" y="2836225"/>
                </a:cubicBezTo>
                <a:cubicBezTo>
                  <a:pt x="1759530" y="2845369"/>
                  <a:pt x="1759605" y="2856131"/>
                  <a:pt x="1765626" y="2863657"/>
                </a:cubicBezTo>
                <a:cubicBezTo>
                  <a:pt x="1772491" y="2872239"/>
                  <a:pt x="1784615" y="2874910"/>
                  <a:pt x="1793058" y="2881945"/>
                </a:cubicBezTo>
                <a:cubicBezTo>
                  <a:pt x="1819460" y="2903947"/>
                  <a:pt x="1820796" y="2909836"/>
                  <a:pt x="1838778" y="2936809"/>
                </a:cubicBezTo>
                <a:cubicBezTo>
                  <a:pt x="1841826" y="2949001"/>
                  <a:pt x="1844470" y="2961301"/>
                  <a:pt x="1847922" y="2973385"/>
                </a:cubicBezTo>
                <a:cubicBezTo>
                  <a:pt x="1850570" y="2982653"/>
                  <a:pt x="1855481" y="2991310"/>
                  <a:pt x="1857066" y="3000817"/>
                </a:cubicBezTo>
                <a:cubicBezTo>
                  <a:pt x="1861604" y="3028042"/>
                  <a:pt x="1856778" y="3057174"/>
                  <a:pt x="1866210" y="3083113"/>
                </a:cubicBezTo>
                <a:cubicBezTo>
                  <a:pt x="1869152" y="3091205"/>
                  <a:pt x="1928256" y="3118512"/>
                  <a:pt x="1930218" y="3119689"/>
                </a:cubicBezTo>
                <a:cubicBezTo>
                  <a:pt x="1949065" y="3130997"/>
                  <a:pt x="1985082" y="3156265"/>
                  <a:pt x="1985082" y="3156265"/>
                </a:cubicBezTo>
                <a:cubicBezTo>
                  <a:pt x="1993674" y="3182041"/>
                  <a:pt x="1993637" y="3195562"/>
                  <a:pt x="2021658" y="3211129"/>
                </a:cubicBezTo>
                <a:cubicBezTo>
                  <a:pt x="2038509" y="3220491"/>
                  <a:pt x="2060482" y="3218724"/>
                  <a:pt x="2076522" y="3229417"/>
                </a:cubicBezTo>
                <a:cubicBezTo>
                  <a:pt x="2114411" y="3254676"/>
                  <a:pt x="2093292" y="3245040"/>
                  <a:pt x="2140530" y="3256849"/>
                </a:cubicBezTo>
                <a:cubicBezTo>
                  <a:pt x="2146626" y="3265993"/>
                  <a:pt x="2148490" y="3280525"/>
                  <a:pt x="2158818" y="3284281"/>
                </a:cubicBezTo>
                <a:cubicBezTo>
                  <a:pt x="2184757" y="3293713"/>
                  <a:pt x="2213791" y="3289522"/>
                  <a:pt x="2241114" y="3293425"/>
                </a:cubicBezTo>
                <a:cubicBezTo>
                  <a:pt x="2256500" y="3295623"/>
                  <a:pt x="2271594" y="3299521"/>
                  <a:pt x="2286834" y="3302569"/>
                </a:cubicBezTo>
                <a:cubicBezTo>
                  <a:pt x="2365450" y="3354980"/>
                  <a:pt x="2265982" y="3292143"/>
                  <a:pt x="2341698" y="3330001"/>
                </a:cubicBezTo>
                <a:cubicBezTo>
                  <a:pt x="2351528" y="3334916"/>
                  <a:pt x="2359087" y="3343826"/>
                  <a:pt x="2369130" y="3348289"/>
                </a:cubicBezTo>
                <a:cubicBezTo>
                  <a:pt x="2386746" y="3356118"/>
                  <a:pt x="2423994" y="3366577"/>
                  <a:pt x="2423994" y="3366577"/>
                </a:cubicBezTo>
                <a:cubicBezTo>
                  <a:pt x="2430090" y="3357433"/>
                  <a:pt x="2444437" y="3349921"/>
                  <a:pt x="2442282" y="3339145"/>
                </a:cubicBezTo>
                <a:cubicBezTo>
                  <a:pt x="2439750" y="3326484"/>
                  <a:pt x="2396403" y="3314708"/>
                  <a:pt x="2387418" y="3311713"/>
                </a:cubicBezTo>
                <a:cubicBezTo>
                  <a:pt x="2376765" y="3364980"/>
                  <a:pt x="2367862" y="3386295"/>
                  <a:pt x="2387418" y="3448873"/>
                </a:cubicBezTo>
                <a:cubicBezTo>
                  <a:pt x="2393974" y="3469852"/>
                  <a:pt x="2417043" y="3482885"/>
                  <a:pt x="2423994" y="3503737"/>
                </a:cubicBezTo>
                <a:cubicBezTo>
                  <a:pt x="2430090" y="3522025"/>
                  <a:pt x="2423267" y="3555432"/>
                  <a:pt x="2442282" y="3558601"/>
                </a:cubicBezTo>
                <a:cubicBezTo>
                  <a:pt x="2512476" y="3570300"/>
                  <a:pt x="2478966" y="3564109"/>
                  <a:pt x="2542866" y="3576889"/>
                </a:cubicBezTo>
                <a:cubicBezTo>
                  <a:pt x="2549718" y="3597444"/>
                  <a:pt x="2553756" y="3623191"/>
                  <a:pt x="2579442" y="3631753"/>
                </a:cubicBezTo>
                <a:cubicBezTo>
                  <a:pt x="2588586" y="3634801"/>
                  <a:pt x="2597367" y="3624194"/>
                  <a:pt x="2606874" y="3622609"/>
                </a:cubicBezTo>
                <a:cubicBezTo>
                  <a:pt x="2634099" y="3618071"/>
                  <a:pt x="2661738" y="3616513"/>
                  <a:pt x="2689170" y="3613465"/>
                </a:cubicBezTo>
                <a:cubicBezTo>
                  <a:pt x="2666793" y="3546333"/>
                  <a:pt x="2684513" y="3572232"/>
                  <a:pt x="2643450" y="3531169"/>
                </a:cubicBezTo>
                <a:cubicBezTo>
                  <a:pt x="2637354" y="3512881"/>
                  <a:pt x="2638793" y="3489936"/>
                  <a:pt x="2625162" y="3476305"/>
                </a:cubicBezTo>
                <a:cubicBezTo>
                  <a:pt x="2601493" y="3452636"/>
                  <a:pt x="2572091" y="3426821"/>
                  <a:pt x="2561154" y="3394009"/>
                </a:cubicBezTo>
                <a:lnTo>
                  <a:pt x="2515434" y="3256849"/>
                </a:lnTo>
                <a:lnTo>
                  <a:pt x="2506290" y="3229417"/>
                </a:lnTo>
                <a:cubicBezTo>
                  <a:pt x="2503242" y="3220273"/>
                  <a:pt x="2506290" y="3205033"/>
                  <a:pt x="2497146" y="3201985"/>
                </a:cubicBezTo>
                <a:lnTo>
                  <a:pt x="2469714" y="3192841"/>
                </a:lnTo>
                <a:cubicBezTo>
                  <a:pt x="2463618" y="3183697"/>
                  <a:pt x="2460008" y="3172274"/>
                  <a:pt x="2451426" y="3165409"/>
                </a:cubicBezTo>
                <a:cubicBezTo>
                  <a:pt x="2443900" y="3159388"/>
                  <a:pt x="2432615" y="3160576"/>
                  <a:pt x="2423994" y="3156265"/>
                </a:cubicBezTo>
                <a:cubicBezTo>
                  <a:pt x="2353090" y="3120813"/>
                  <a:pt x="2438081" y="3151817"/>
                  <a:pt x="2369130" y="3128833"/>
                </a:cubicBezTo>
                <a:cubicBezTo>
                  <a:pt x="2363034" y="3119689"/>
                  <a:pt x="2359113" y="3108638"/>
                  <a:pt x="2350842" y="3101401"/>
                </a:cubicBezTo>
                <a:cubicBezTo>
                  <a:pt x="2334301" y="3086927"/>
                  <a:pt x="2314266" y="3077017"/>
                  <a:pt x="2295978" y="3064825"/>
                </a:cubicBezTo>
                <a:cubicBezTo>
                  <a:pt x="2286834" y="3058729"/>
                  <a:pt x="2278972" y="3050012"/>
                  <a:pt x="2268546" y="3046537"/>
                </a:cubicBezTo>
                <a:cubicBezTo>
                  <a:pt x="2203412" y="3024826"/>
                  <a:pt x="2250724" y="3038132"/>
                  <a:pt x="2122242" y="3028249"/>
                </a:cubicBezTo>
                <a:cubicBezTo>
                  <a:pt x="2103954" y="3016057"/>
                  <a:pt x="2074329" y="3012525"/>
                  <a:pt x="2067378" y="2991673"/>
                </a:cubicBezTo>
                <a:cubicBezTo>
                  <a:pt x="2059941" y="2969362"/>
                  <a:pt x="2057672" y="2954535"/>
                  <a:pt x="2039946" y="2936809"/>
                </a:cubicBezTo>
                <a:cubicBezTo>
                  <a:pt x="2032175" y="2929038"/>
                  <a:pt x="2022344" y="2923436"/>
                  <a:pt x="2012514" y="2918521"/>
                </a:cubicBezTo>
                <a:cubicBezTo>
                  <a:pt x="2003893" y="2914210"/>
                  <a:pt x="1994226" y="2912425"/>
                  <a:pt x="1985082" y="2909377"/>
                </a:cubicBezTo>
                <a:cubicBezTo>
                  <a:pt x="1975938" y="2900233"/>
                  <a:pt x="1965929" y="2891879"/>
                  <a:pt x="1957650" y="2881945"/>
                </a:cubicBezTo>
                <a:cubicBezTo>
                  <a:pt x="1950615" y="2873502"/>
                  <a:pt x="1947133" y="2862284"/>
                  <a:pt x="1939362" y="2854513"/>
                </a:cubicBezTo>
                <a:cubicBezTo>
                  <a:pt x="1931591" y="2846742"/>
                  <a:pt x="1921074" y="2842321"/>
                  <a:pt x="1911930" y="2836225"/>
                </a:cubicBezTo>
                <a:cubicBezTo>
                  <a:pt x="1863162" y="2763073"/>
                  <a:pt x="1927170" y="2851465"/>
                  <a:pt x="1866210" y="2790505"/>
                </a:cubicBezTo>
                <a:cubicBezTo>
                  <a:pt x="1824850" y="2749145"/>
                  <a:pt x="1873894" y="2771730"/>
                  <a:pt x="1820490" y="2753929"/>
                </a:cubicBezTo>
                <a:cubicBezTo>
                  <a:pt x="1813053" y="2731618"/>
                  <a:pt x="1810784" y="2716791"/>
                  <a:pt x="1793058" y="2699065"/>
                </a:cubicBezTo>
                <a:cubicBezTo>
                  <a:pt x="1785287" y="2691294"/>
                  <a:pt x="1774770" y="2686873"/>
                  <a:pt x="1765626" y="2680777"/>
                </a:cubicBezTo>
                <a:cubicBezTo>
                  <a:pt x="1762578" y="2662489"/>
                  <a:pt x="1760118" y="2644093"/>
                  <a:pt x="1756482" y="2625913"/>
                </a:cubicBezTo>
                <a:cubicBezTo>
                  <a:pt x="1754017" y="2613590"/>
                  <a:pt x="1749803" y="2601660"/>
                  <a:pt x="1747338" y="2589337"/>
                </a:cubicBezTo>
                <a:cubicBezTo>
                  <a:pt x="1747219" y="2588744"/>
                  <a:pt x="1738541" y="2518905"/>
                  <a:pt x="1729050" y="2507041"/>
                </a:cubicBezTo>
                <a:cubicBezTo>
                  <a:pt x="1716158" y="2490927"/>
                  <a:pt x="1692257" y="2485633"/>
                  <a:pt x="1674186" y="2479609"/>
                </a:cubicBezTo>
                <a:cubicBezTo>
                  <a:pt x="1634562" y="2482657"/>
                  <a:pt x="1595055" y="2488753"/>
                  <a:pt x="1555314" y="2488753"/>
                </a:cubicBezTo>
                <a:cubicBezTo>
                  <a:pt x="1532630" y="2488753"/>
                  <a:pt x="1471546" y="2475657"/>
                  <a:pt x="1445586" y="2470465"/>
                </a:cubicBezTo>
                <a:cubicBezTo>
                  <a:pt x="1442538" y="2461321"/>
                  <a:pt x="1442463" y="2450559"/>
                  <a:pt x="1436442" y="2443033"/>
                </a:cubicBezTo>
                <a:cubicBezTo>
                  <a:pt x="1429577" y="2434451"/>
                  <a:pt x="1409010" y="2435735"/>
                  <a:pt x="1409010" y="2424745"/>
                </a:cubicBezTo>
                <a:cubicBezTo>
                  <a:pt x="1409010" y="2413755"/>
                  <a:pt x="1426399" y="2410920"/>
                  <a:pt x="1436442" y="2406457"/>
                </a:cubicBezTo>
                <a:cubicBezTo>
                  <a:pt x="1454058" y="2398628"/>
                  <a:pt x="1475266" y="2398862"/>
                  <a:pt x="1491306" y="2388169"/>
                </a:cubicBezTo>
                <a:lnTo>
                  <a:pt x="1546170" y="2351593"/>
                </a:lnTo>
                <a:lnTo>
                  <a:pt x="1573602" y="2333305"/>
                </a:lnTo>
                <a:cubicBezTo>
                  <a:pt x="1590098" y="2308561"/>
                  <a:pt x="1598577" y="2298300"/>
                  <a:pt x="1610178" y="2269297"/>
                </a:cubicBezTo>
                <a:cubicBezTo>
                  <a:pt x="1617337" y="2251399"/>
                  <a:pt x="1628466" y="2214433"/>
                  <a:pt x="1628466" y="2214433"/>
                </a:cubicBezTo>
                <a:cubicBezTo>
                  <a:pt x="1625418" y="2196145"/>
                  <a:pt x="1629148" y="2175291"/>
                  <a:pt x="1619322" y="2159569"/>
                </a:cubicBezTo>
                <a:cubicBezTo>
                  <a:pt x="1611811" y="2147552"/>
                  <a:pt x="1530189" y="2124531"/>
                  <a:pt x="1527882" y="2122993"/>
                </a:cubicBezTo>
                <a:cubicBezTo>
                  <a:pt x="1429394" y="2057334"/>
                  <a:pt x="1511433" y="2105097"/>
                  <a:pt x="1244418" y="2095561"/>
                </a:cubicBezTo>
                <a:cubicBezTo>
                  <a:pt x="1213938" y="2092513"/>
                  <a:pt x="1183254" y="2091075"/>
                  <a:pt x="1152978" y="2086417"/>
                </a:cubicBezTo>
                <a:cubicBezTo>
                  <a:pt x="1119779" y="2081310"/>
                  <a:pt x="1128254" y="2074055"/>
                  <a:pt x="1098114" y="2058985"/>
                </a:cubicBezTo>
                <a:cubicBezTo>
                  <a:pt x="1089493" y="2054674"/>
                  <a:pt x="1079826" y="2052889"/>
                  <a:pt x="1070682" y="2049841"/>
                </a:cubicBezTo>
                <a:cubicBezTo>
                  <a:pt x="1018680" y="1997839"/>
                  <a:pt x="1060573" y="2047910"/>
                  <a:pt x="1034106" y="1994977"/>
                </a:cubicBezTo>
                <a:cubicBezTo>
                  <a:pt x="1029191" y="1985147"/>
                  <a:pt x="1020733" y="1977375"/>
                  <a:pt x="1015818" y="1967545"/>
                </a:cubicBezTo>
                <a:cubicBezTo>
                  <a:pt x="1004775" y="1945458"/>
                  <a:pt x="1010224" y="1930151"/>
                  <a:pt x="988386" y="1912681"/>
                </a:cubicBezTo>
                <a:cubicBezTo>
                  <a:pt x="980860" y="1906660"/>
                  <a:pt x="969380" y="1908218"/>
                  <a:pt x="960954" y="1903537"/>
                </a:cubicBezTo>
                <a:cubicBezTo>
                  <a:pt x="941741" y="1892863"/>
                  <a:pt x="926942" y="1873912"/>
                  <a:pt x="906090" y="1866961"/>
                </a:cubicBezTo>
                <a:cubicBezTo>
                  <a:pt x="878597" y="1857797"/>
                  <a:pt x="874861" y="1859224"/>
                  <a:pt x="851226" y="1839529"/>
                </a:cubicBezTo>
                <a:cubicBezTo>
                  <a:pt x="841292" y="1831250"/>
                  <a:pt x="832073" y="1822031"/>
                  <a:pt x="823794" y="1812097"/>
                </a:cubicBezTo>
                <a:cubicBezTo>
                  <a:pt x="816759" y="1803654"/>
                  <a:pt x="814088" y="1791530"/>
                  <a:pt x="805506" y="1784665"/>
                </a:cubicBezTo>
                <a:cubicBezTo>
                  <a:pt x="797980" y="1778644"/>
                  <a:pt x="787218" y="1778569"/>
                  <a:pt x="778074" y="1775521"/>
                </a:cubicBezTo>
                <a:cubicBezTo>
                  <a:pt x="715439" y="1712886"/>
                  <a:pt x="744729" y="1735003"/>
                  <a:pt x="695778" y="1702369"/>
                </a:cubicBezTo>
                <a:cubicBezTo>
                  <a:pt x="677977" y="1648965"/>
                  <a:pt x="700562" y="1698009"/>
                  <a:pt x="659202" y="1656649"/>
                </a:cubicBezTo>
                <a:cubicBezTo>
                  <a:pt x="598242" y="1595689"/>
                  <a:pt x="686634" y="1659697"/>
                  <a:pt x="613482" y="1610929"/>
                </a:cubicBezTo>
                <a:cubicBezTo>
                  <a:pt x="607386" y="1601785"/>
                  <a:pt x="603465" y="1590734"/>
                  <a:pt x="595194" y="1583497"/>
                </a:cubicBezTo>
                <a:cubicBezTo>
                  <a:pt x="578653" y="1569023"/>
                  <a:pt x="558618" y="1559113"/>
                  <a:pt x="540330" y="1546921"/>
                </a:cubicBezTo>
                <a:lnTo>
                  <a:pt x="512898" y="1528633"/>
                </a:lnTo>
                <a:cubicBezTo>
                  <a:pt x="503754" y="1522537"/>
                  <a:pt x="496345" y="1511899"/>
                  <a:pt x="485466" y="1510345"/>
                </a:cubicBezTo>
                <a:lnTo>
                  <a:pt x="421458" y="1501201"/>
                </a:lnTo>
                <a:cubicBezTo>
                  <a:pt x="412314" y="1495105"/>
                  <a:pt x="403856" y="1487828"/>
                  <a:pt x="394026" y="1482913"/>
                </a:cubicBezTo>
                <a:cubicBezTo>
                  <a:pt x="358843" y="1465322"/>
                  <a:pt x="291708" y="1466961"/>
                  <a:pt x="266010" y="1464625"/>
                </a:cubicBezTo>
                <a:cubicBezTo>
                  <a:pt x="234955" y="1402515"/>
                  <a:pt x="249391" y="1452940"/>
                  <a:pt x="256866" y="1400617"/>
                </a:cubicBezTo>
                <a:cubicBezTo>
                  <a:pt x="261627" y="1367289"/>
                  <a:pt x="256761" y="1332404"/>
                  <a:pt x="266010" y="1300033"/>
                </a:cubicBezTo>
                <a:cubicBezTo>
                  <a:pt x="271019" y="1282502"/>
                  <a:pt x="308342" y="1264756"/>
                  <a:pt x="320874" y="1254313"/>
                </a:cubicBezTo>
                <a:cubicBezTo>
                  <a:pt x="330808" y="1246034"/>
                  <a:pt x="338372" y="1235160"/>
                  <a:pt x="348306" y="1226881"/>
                </a:cubicBezTo>
                <a:cubicBezTo>
                  <a:pt x="356749" y="1219846"/>
                  <a:pt x="367967" y="1216364"/>
                  <a:pt x="375738" y="1208593"/>
                </a:cubicBezTo>
                <a:cubicBezTo>
                  <a:pt x="387080" y="1197251"/>
                  <a:pt x="411074" y="1160161"/>
                  <a:pt x="421458" y="1144585"/>
                </a:cubicBezTo>
                <a:cubicBezTo>
                  <a:pt x="421915" y="1135451"/>
                  <a:pt x="414348" y="958653"/>
                  <a:pt x="448890" y="906841"/>
                </a:cubicBezTo>
                <a:cubicBezTo>
                  <a:pt x="454986" y="897697"/>
                  <a:pt x="457859" y="885234"/>
                  <a:pt x="467178" y="879409"/>
                </a:cubicBezTo>
                <a:cubicBezTo>
                  <a:pt x="489016" y="865760"/>
                  <a:pt x="541653" y="857199"/>
                  <a:pt x="567762" y="851977"/>
                </a:cubicBezTo>
                <a:cubicBezTo>
                  <a:pt x="576906" y="845881"/>
                  <a:pt x="587957" y="841960"/>
                  <a:pt x="595194" y="833689"/>
                </a:cubicBezTo>
                <a:cubicBezTo>
                  <a:pt x="609668" y="817148"/>
                  <a:pt x="613482" y="791017"/>
                  <a:pt x="631770" y="778825"/>
                </a:cubicBezTo>
                <a:lnTo>
                  <a:pt x="659202" y="760537"/>
                </a:lnTo>
                <a:cubicBezTo>
                  <a:pt x="675297" y="712253"/>
                  <a:pt x="662999" y="741125"/>
                  <a:pt x="704922" y="678241"/>
                </a:cubicBezTo>
                <a:cubicBezTo>
                  <a:pt x="711018" y="669097"/>
                  <a:pt x="719735" y="661235"/>
                  <a:pt x="723210" y="650809"/>
                </a:cubicBezTo>
                <a:cubicBezTo>
                  <a:pt x="726258" y="641665"/>
                  <a:pt x="726333" y="630903"/>
                  <a:pt x="732354" y="623377"/>
                </a:cubicBezTo>
                <a:cubicBezTo>
                  <a:pt x="739219" y="614795"/>
                  <a:pt x="750642" y="611185"/>
                  <a:pt x="759786" y="605089"/>
                </a:cubicBezTo>
                <a:cubicBezTo>
                  <a:pt x="766138" y="586032"/>
                  <a:pt x="774663" y="556147"/>
                  <a:pt x="787218" y="541081"/>
                </a:cubicBezTo>
                <a:cubicBezTo>
                  <a:pt x="794253" y="532638"/>
                  <a:pt x="806207" y="529828"/>
                  <a:pt x="814650" y="522793"/>
                </a:cubicBezTo>
                <a:cubicBezTo>
                  <a:pt x="824584" y="514514"/>
                  <a:pt x="831322" y="502534"/>
                  <a:pt x="842082" y="495361"/>
                </a:cubicBezTo>
                <a:cubicBezTo>
                  <a:pt x="850102" y="490014"/>
                  <a:pt x="861088" y="490898"/>
                  <a:pt x="869514" y="486217"/>
                </a:cubicBezTo>
                <a:cubicBezTo>
                  <a:pt x="888727" y="475543"/>
                  <a:pt x="903526" y="456592"/>
                  <a:pt x="924378" y="449641"/>
                </a:cubicBezTo>
                <a:cubicBezTo>
                  <a:pt x="933522" y="446593"/>
                  <a:pt x="943384" y="445178"/>
                  <a:pt x="951810" y="440497"/>
                </a:cubicBezTo>
                <a:cubicBezTo>
                  <a:pt x="971023" y="429823"/>
                  <a:pt x="1006674" y="403921"/>
                  <a:pt x="1006674" y="403921"/>
                </a:cubicBezTo>
                <a:cubicBezTo>
                  <a:pt x="1012587" y="386182"/>
                  <a:pt x="1022874" y="357657"/>
                  <a:pt x="1024962" y="339913"/>
                </a:cubicBezTo>
                <a:cubicBezTo>
                  <a:pt x="1040686" y="206259"/>
                  <a:pt x="999453" y="244143"/>
                  <a:pt x="1061538" y="202753"/>
                </a:cubicBezTo>
                <a:cubicBezTo>
                  <a:pt x="1067634" y="193609"/>
                  <a:pt x="1072055" y="183092"/>
                  <a:pt x="1079826" y="175321"/>
                </a:cubicBezTo>
                <a:cubicBezTo>
                  <a:pt x="1118478" y="136669"/>
                  <a:pt x="1175303" y="151799"/>
                  <a:pt x="1226130" y="147889"/>
                </a:cubicBezTo>
                <a:cubicBezTo>
                  <a:pt x="1229178" y="138745"/>
                  <a:pt x="1235274" y="130096"/>
                  <a:pt x="1235274" y="120457"/>
                </a:cubicBezTo>
                <a:cubicBezTo>
                  <a:pt x="1235274" y="110818"/>
                  <a:pt x="1212414" y="112837"/>
                  <a:pt x="1207842" y="111313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cxnSp>
        <p:nvCxnSpPr>
          <p:cNvPr id="16" name="Straight Connector 15"/>
          <p:cNvCxnSpPr>
            <a:stCxn id="5" idx="51"/>
          </p:cNvCxnSpPr>
          <p:nvPr/>
        </p:nvCxnSpPr>
        <p:spPr bwMode="auto">
          <a:xfrm>
            <a:off x="3502198" y="851076"/>
            <a:ext cx="3355802" cy="318752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>
            <a:stCxn id="5" idx="17"/>
          </p:cNvCxnSpPr>
          <p:nvPr/>
        </p:nvCxnSpPr>
        <p:spPr bwMode="auto">
          <a:xfrm flipV="1">
            <a:off x="3195406" y="4114800"/>
            <a:ext cx="3662594" cy="123695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18"/>
          <p:cNvSpPr/>
          <p:nvPr/>
        </p:nvSpPr>
        <p:spPr bwMode="auto">
          <a:xfrm>
            <a:off x="6781800" y="4038600"/>
            <a:ext cx="76200" cy="762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200" y="54102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Flood storage capacity illustration of wetland complexes under wet antecedent conditions (based on Huang et al., 2011)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457" y="76200"/>
            <a:ext cx="790794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28600" y="5105400"/>
            <a:ext cx="8610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sum of maximum pond volume (VPMAX) in the basin may not be equal to the total maximum water volume a basin can store (VBMAX). [Prairie </a:t>
            </a:r>
            <a:r>
              <a:rPr lang="en-US" dirty="0" err="1" smtClean="0"/>
              <a:t>Hydrogeomatics</a:t>
            </a:r>
            <a:r>
              <a:rPr lang="en-US" dirty="0" smtClean="0"/>
              <a:t> Ltd., 2012]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28600" y="533400"/>
            <a:ext cx="4495800" cy="3276600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rgbClr val="47382D"/>
                </a:solidFill>
                <a:ea typeface="ＭＳ Ｐゴシック" pitchFamily="-111" charset="-128"/>
                <a:cs typeface="ＭＳ Ｐゴシック" pitchFamily="-111" charset="-128"/>
              </a:rPr>
              <a:t>Smith Creek Research Basin Monitoring Stations</a:t>
            </a:r>
            <a:endParaRPr lang="en-US" sz="2400" b="1" kern="0" dirty="0">
              <a:solidFill>
                <a:srgbClr val="47382D"/>
              </a:solidFill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81000" y="1905000"/>
            <a:ext cx="4343400" cy="3733800"/>
          </a:xfrm>
          <a:prstGeom prst="rect">
            <a:avLst/>
          </a:prstGeom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47382D"/>
              </a:buClr>
              <a:buSzPct val="100000"/>
              <a:buFont typeface="Times" pitchFamily="-111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ea typeface="ＭＳ Ｐゴシック" pitchFamily="-111" charset="-128"/>
                <a:cs typeface="ＭＳ Ｐゴシック" pitchFamily="-111" charset="-128"/>
              </a:rPr>
              <a:t>Established 10 high quality hydrological monitoring stations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Clr>
                <a:srgbClr val="47382D"/>
              </a:buClr>
              <a:buSzPct val="100000"/>
              <a:buFont typeface="Times" pitchFamily="-111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ea typeface="ＭＳ Ｐゴシック" pitchFamily="-111" charset="-128"/>
                <a:cs typeface="ＭＳ Ｐゴシック" pitchFamily="-111" charset="-128"/>
              </a:rPr>
              <a:t>5 </a:t>
            </a:r>
            <a:r>
              <a:rPr lang="en-US" sz="2000" kern="0" dirty="0" err="1" smtClean="0">
                <a:solidFill>
                  <a:srgbClr val="000000"/>
                </a:solidFill>
                <a:ea typeface="ＭＳ Ｐゴシック" pitchFamily="-111" charset="-128"/>
                <a:cs typeface="ＭＳ Ｐゴシック" pitchFamily="-111" charset="-128"/>
              </a:rPr>
              <a:t>continous</a:t>
            </a:r>
            <a:r>
              <a:rPr lang="en-US" sz="2000" kern="0" dirty="0" smtClean="0">
                <a:solidFill>
                  <a:srgbClr val="000000"/>
                </a:solidFill>
                <a:ea typeface="ＭＳ Ｐゴシック" pitchFamily="-111" charset="-128"/>
                <a:cs typeface="ＭＳ Ｐゴシック" pitchFamily="-111" charset="-128"/>
              </a:rPr>
              <a:t> automated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Clr>
                <a:srgbClr val="47382D"/>
              </a:buClr>
              <a:buSzPct val="100000"/>
              <a:buFont typeface="Times" pitchFamily="-111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ea typeface="ＭＳ Ｐゴシック" pitchFamily="-111" charset="-128"/>
                <a:cs typeface="ＭＳ Ｐゴシック" pitchFamily="-111" charset="-128"/>
              </a:rPr>
              <a:t>5 manual stations</a:t>
            </a:r>
            <a:endParaRPr lang="en-US" sz="2000" kern="0" dirty="0">
              <a:solidFill>
                <a:srgbClr val="000000"/>
              </a:solidFill>
              <a:ea typeface="ＭＳ Ｐゴシック" pitchFamily="-111" charset="-128"/>
              <a:cs typeface="ＭＳ Ｐゴシック" pitchFamily="-111" charset="-128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47382D"/>
              </a:buClr>
              <a:buSzPct val="75000"/>
              <a:buFont typeface="Times" pitchFamily="-111" charset="0"/>
              <a:buNone/>
              <a:defRPr/>
            </a:pPr>
            <a:endParaRPr lang="en-US" sz="1000" kern="0" dirty="0">
              <a:solidFill>
                <a:srgbClr val="000000"/>
              </a:solidFill>
              <a:ea typeface="ＭＳ Ｐゴシック" pitchFamily="-111" charset="-128"/>
              <a:cs typeface="ＭＳ Ｐゴシック" pitchFamily="-111" charset="-128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47382D"/>
              </a:buClr>
              <a:buSzPct val="100000"/>
              <a:buFont typeface="Times" pitchFamily="-111" charset="0"/>
              <a:buChar char="•"/>
              <a:defRPr/>
            </a:pPr>
            <a:r>
              <a:rPr lang="en-US" sz="2000" kern="0" dirty="0">
                <a:solidFill>
                  <a:srgbClr val="000000"/>
                </a:solidFill>
                <a:ea typeface="ＭＳ Ｐゴシック" pitchFamily="-111" charset="-128"/>
                <a:cs typeface="ＭＳ Ｐゴシック" pitchFamily="-111" charset="-128"/>
              </a:rPr>
              <a:t>Collecting </a:t>
            </a:r>
            <a:r>
              <a:rPr lang="en-US" sz="2000" kern="0" dirty="0" smtClean="0">
                <a:solidFill>
                  <a:srgbClr val="000000"/>
                </a:solidFill>
                <a:ea typeface="ＭＳ Ｐゴシック" pitchFamily="-111" charset="-128"/>
                <a:cs typeface="ＭＳ Ｐゴシック" pitchFamily="-111" charset="-128"/>
              </a:rPr>
              <a:t>detailed </a:t>
            </a:r>
            <a:r>
              <a:rPr lang="en-US" sz="2000" kern="0" dirty="0">
                <a:solidFill>
                  <a:srgbClr val="000000"/>
                </a:solidFill>
                <a:ea typeface="ＭＳ Ｐゴシック" pitchFamily="-111" charset="-128"/>
                <a:cs typeface="ＭＳ Ｐゴシック" pitchFamily="-111" charset="-128"/>
              </a:rPr>
              <a:t>water </a:t>
            </a:r>
            <a:r>
              <a:rPr lang="en-US" sz="2000" kern="0" dirty="0" smtClean="0">
                <a:solidFill>
                  <a:srgbClr val="000000"/>
                </a:solidFill>
                <a:ea typeface="ＭＳ Ｐゴシック" pitchFamily="-111" charset="-128"/>
                <a:cs typeface="ＭＳ Ｐゴシック" pitchFamily="-111" charset="-128"/>
              </a:rPr>
              <a:t>chemistry </a:t>
            </a:r>
            <a:r>
              <a:rPr lang="en-US" sz="2000" kern="0" dirty="0">
                <a:solidFill>
                  <a:srgbClr val="000000"/>
                </a:solidFill>
                <a:ea typeface="ＭＳ Ｐゴシック" pitchFamily="-111" charset="-128"/>
                <a:cs typeface="ＭＳ Ｐゴシック" pitchFamily="-111" charset="-128"/>
              </a:rPr>
              <a:t>from </a:t>
            </a:r>
            <a:r>
              <a:rPr lang="en-US" sz="2000" kern="0" dirty="0" smtClean="0">
                <a:solidFill>
                  <a:srgbClr val="000000"/>
                </a:solidFill>
                <a:ea typeface="ＭＳ Ｐゴシック" pitchFamily="-111" charset="-128"/>
                <a:cs typeface="ＭＳ Ｐゴシック" pitchFamily="-111" charset="-128"/>
              </a:rPr>
              <a:t>all stations </a:t>
            </a:r>
            <a:r>
              <a:rPr lang="en-US" sz="2000" kern="0" dirty="0">
                <a:solidFill>
                  <a:srgbClr val="000000"/>
                </a:solidFill>
                <a:ea typeface="ＭＳ Ｐゴシック" pitchFamily="-111" charset="-128"/>
                <a:cs typeface="ＭＳ Ｐゴシック" pitchFamily="-111" charset="-128"/>
              </a:rPr>
              <a:t>throughout watershed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47382D"/>
              </a:buClr>
              <a:buSzPct val="100000"/>
              <a:buFont typeface="Times" pitchFamily="-111" charset="0"/>
              <a:buChar char="•"/>
              <a:defRPr/>
            </a:pPr>
            <a:endParaRPr lang="en-US" sz="1000" kern="0" dirty="0">
              <a:solidFill>
                <a:srgbClr val="000000"/>
              </a:solidFill>
              <a:ea typeface="ＭＳ Ｐゴシック" pitchFamily="-111" charset="-128"/>
              <a:cs typeface="ＭＳ Ｐゴシック" pitchFamily="-111" charset="-128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47382D"/>
              </a:buClr>
              <a:buSzPct val="100000"/>
              <a:buFont typeface="Times" pitchFamily="-111" charset="0"/>
              <a:buChar char="•"/>
              <a:defRPr/>
            </a:pPr>
            <a:r>
              <a:rPr lang="en-US" sz="2000" kern="0" dirty="0" smtClean="0">
                <a:solidFill>
                  <a:srgbClr val="000000"/>
                </a:solidFill>
                <a:ea typeface="ＭＳ Ｐゴシック" pitchFamily="-111" charset="-128"/>
                <a:cs typeface="ＭＳ Ｐゴシック" pitchFamily="-111" charset="-128"/>
              </a:rPr>
              <a:t>Collecting information on pesticides and mercury at 4 stations</a:t>
            </a:r>
            <a:endParaRPr lang="en-US" sz="2000" kern="0" dirty="0">
              <a:solidFill>
                <a:srgbClr val="000000"/>
              </a:solidFill>
              <a:ea typeface="ＭＳ Ｐゴシック" pitchFamily="-111" charset="-128"/>
              <a:cs typeface="ＭＳ Ｐゴシック" pitchFamily="-111" charset="-128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47382D"/>
              </a:buClr>
              <a:buSzPct val="75000"/>
              <a:buFont typeface="Times" pitchFamily="-111" charset="0"/>
              <a:buChar char="•"/>
              <a:defRPr/>
            </a:pPr>
            <a:endParaRPr lang="en-US" sz="1000" kern="0" dirty="0">
              <a:solidFill>
                <a:srgbClr val="000000"/>
              </a:solidFill>
              <a:ea typeface="ＭＳ Ｐゴシック" pitchFamily="-111" charset="-128"/>
              <a:cs typeface="ＭＳ Ｐゴシック" pitchFamily="-111" charset="-128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47382D"/>
              </a:buClr>
              <a:buSzPct val="75000"/>
              <a:buFont typeface="Times" pitchFamily="-111" charset="0"/>
              <a:buChar char="•"/>
              <a:defRPr/>
            </a:pPr>
            <a:endParaRPr lang="en-US" sz="1000" kern="0" dirty="0">
              <a:solidFill>
                <a:srgbClr val="000000"/>
              </a:solidFill>
              <a:latin typeface="Times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5" name="Picture 4" descr="gauges-mar20.jpg"/>
          <p:cNvPicPr>
            <a:picLocks noChangeAspect="1"/>
          </p:cNvPicPr>
          <p:nvPr/>
        </p:nvPicPr>
        <p:blipFill>
          <a:blip r:embed="rId2" cstate="print"/>
          <a:srcRect l="8235" t="12727" r="7059" b="11818"/>
          <a:stretch>
            <a:fillRect/>
          </a:stretch>
        </p:blipFill>
        <p:spPr>
          <a:xfrm>
            <a:off x="4655332" y="533400"/>
            <a:ext cx="4488668" cy="5174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38" b="94927" l="9926" r="89926">
                        <a14:foregroundMark x1="70521" y1="89453" x2="70521" y2="89453"/>
                        <a14:foregroundMark x1="74442" y1="91923" x2="74442" y2="91923"/>
                        <a14:foregroundMark x1="79404" y1="92123" x2="79404" y2="92123"/>
                        <a14:foregroundMark x1="83325" y1="87450" x2="83325" y2="87450"/>
                        <a14:foregroundMark x1="81340" y1="84646" x2="81340" y2="84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212263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601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ctivebynature2[1]">
  <a:themeElements>
    <a:clrScheme name="activebynature2 5">
      <a:dk1>
        <a:srgbClr val="000000"/>
      </a:dk1>
      <a:lt1>
        <a:srgbClr val="FFFFFF"/>
      </a:lt1>
      <a:dk2>
        <a:srgbClr val="47382D"/>
      </a:dk2>
      <a:lt2>
        <a:srgbClr val="AFAFAF"/>
      </a:lt2>
      <a:accent1>
        <a:srgbClr val="C8C2B5"/>
      </a:accent1>
      <a:accent2>
        <a:srgbClr val="979264"/>
      </a:accent2>
      <a:accent3>
        <a:srgbClr val="FFFFFF"/>
      </a:accent3>
      <a:accent4>
        <a:srgbClr val="000000"/>
      </a:accent4>
      <a:accent5>
        <a:srgbClr val="E0DDD7"/>
      </a:accent5>
      <a:accent6>
        <a:srgbClr val="88845A"/>
      </a:accent6>
      <a:hlink>
        <a:srgbClr val="60999A"/>
      </a:hlink>
      <a:folHlink>
        <a:srgbClr val="EEBD75"/>
      </a:folHlink>
    </a:clrScheme>
    <a:fontScheme name="activebynature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lnDef>
  </a:objectDefaults>
  <a:extraClrSchemeLst>
    <a:extraClrScheme>
      <a:clrScheme name="activebynature2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tivebynature2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tivebynature2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tivebynature2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tivebynature2 5">
        <a:dk1>
          <a:srgbClr val="000000"/>
        </a:dk1>
        <a:lt1>
          <a:srgbClr val="FFFFFF"/>
        </a:lt1>
        <a:dk2>
          <a:srgbClr val="47382D"/>
        </a:dk2>
        <a:lt2>
          <a:srgbClr val="AFAFAF"/>
        </a:lt2>
        <a:accent1>
          <a:srgbClr val="C8C2B5"/>
        </a:accent1>
        <a:accent2>
          <a:srgbClr val="979264"/>
        </a:accent2>
        <a:accent3>
          <a:srgbClr val="FFFFFF"/>
        </a:accent3>
        <a:accent4>
          <a:srgbClr val="000000"/>
        </a:accent4>
        <a:accent5>
          <a:srgbClr val="E0DDD7"/>
        </a:accent5>
        <a:accent6>
          <a:srgbClr val="88845A"/>
        </a:accent6>
        <a:hlink>
          <a:srgbClr val="60999A"/>
        </a:hlink>
        <a:folHlink>
          <a:srgbClr val="EEBD7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activebynature2[1]">
  <a:themeElements>
    <a:clrScheme name="activebynature2 5">
      <a:dk1>
        <a:srgbClr val="000000"/>
      </a:dk1>
      <a:lt1>
        <a:srgbClr val="FFFFFF"/>
      </a:lt1>
      <a:dk2>
        <a:srgbClr val="47382D"/>
      </a:dk2>
      <a:lt2>
        <a:srgbClr val="AFAFAF"/>
      </a:lt2>
      <a:accent1>
        <a:srgbClr val="C8C2B5"/>
      </a:accent1>
      <a:accent2>
        <a:srgbClr val="979264"/>
      </a:accent2>
      <a:accent3>
        <a:srgbClr val="FFFFFF"/>
      </a:accent3>
      <a:accent4>
        <a:srgbClr val="000000"/>
      </a:accent4>
      <a:accent5>
        <a:srgbClr val="E0DDD7"/>
      </a:accent5>
      <a:accent6>
        <a:srgbClr val="88845A"/>
      </a:accent6>
      <a:hlink>
        <a:srgbClr val="60999A"/>
      </a:hlink>
      <a:folHlink>
        <a:srgbClr val="EEBD75"/>
      </a:folHlink>
    </a:clrScheme>
    <a:fontScheme name="activebynature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lnDef>
  </a:objectDefaults>
  <a:extraClrSchemeLst>
    <a:extraClrScheme>
      <a:clrScheme name="activebynature2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tivebynature2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tivebynature2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tivebynature2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tivebynature2 5">
        <a:dk1>
          <a:srgbClr val="000000"/>
        </a:dk1>
        <a:lt1>
          <a:srgbClr val="FFFFFF"/>
        </a:lt1>
        <a:dk2>
          <a:srgbClr val="47382D"/>
        </a:dk2>
        <a:lt2>
          <a:srgbClr val="AFAFAF"/>
        </a:lt2>
        <a:accent1>
          <a:srgbClr val="C8C2B5"/>
        </a:accent1>
        <a:accent2>
          <a:srgbClr val="979264"/>
        </a:accent2>
        <a:accent3>
          <a:srgbClr val="FFFFFF"/>
        </a:accent3>
        <a:accent4>
          <a:srgbClr val="000000"/>
        </a:accent4>
        <a:accent5>
          <a:srgbClr val="E0DDD7"/>
        </a:accent5>
        <a:accent6>
          <a:srgbClr val="88845A"/>
        </a:accent6>
        <a:hlink>
          <a:srgbClr val="60999A"/>
        </a:hlink>
        <a:folHlink>
          <a:srgbClr val="EEBD7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3_activebynature2[1]">
  <a:themeElements>
    <a:clrScheme name="activebynature2 5">
      <a:dk1>
        <a:srgbClr val="000000"/>
      </a:dk1>
      <a:lt1>
        <a:srgbClr val="FFFFFF"/>
      </a:lt1>
      <a:dk2>
        <a:srgbClr val="47382D"/>
      </a:dk2>
      <a:lt2>
        <a:srgbClr val="AFAFAF"/>
      </a:lt2>
      <a:accent1>
        <a:srgbClr val="C8C2B5"/>
      </a:accent1>
      <a:accent2>
        <a:srgbClr val="979264"/>
      </a:accent2>
      <a:accent3>
        <a:srgbClr val="FFFFFF"/>
      </a:accent3>
      <a:accent4>
        <a:srgbClr val="000000"/>
      </a:accent4>
      <a:accent5>
        <a:srgbClr val="E0DDD7"/>
      </a:accent5>
      <a:accent6>
        <a:srgbClr val="88845A"/>
      </a:accent6>
      <a:hlink>
        <a:srgbClr val="60999A"/>
      </a:hlink>
      <a:folHlink>
        <a:srgbClr val="EEBD75"/>
      </a:folHlink>
    </a:clrScheme>
    <a:fontScheme name="activebynature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lnDef>
  </a:objectDefaults>
  <a:extraClrSchemeLst>
    <a:extraClrScheme>
      <a:clrScheme name="activebynature2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tivebynature2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tivebynature2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tivebynature2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tivebynature2 5">
        <a:dk1>
          <a:srgbClr val="000000"/>
        </a:dk1>
        <a:lt1>
          <a:srgbClr val="FFFFFF"/>
        </a:lt1>
        <a:dk2>
          <a:srgbClr val="47382D"/>
        </a:dk2>
        <a:lt2>
          <a:srgbClr val="AFAFAF"/>
        </a:lt2>
        <a:accent1>
          <a:srgbClr val="C8C2B5"/>
        </a:accent1>
        <a:accent2>
          <a:srgbClr val="979264"/>
        </a:accent2>
        <a:accent3>
          <a:srgbClr val="FFFFFF"/>
        </a:accent3>
        <a:accent4>
          <a:srgbClr val="000000"/>
        </a:accent4>
        <a:accent5>
          <a:srgbClr val="E0DDD7"/>
        </a:accent5>
        <a:accent6>
          <a:srgbClr val="88845A"/>
        </a:accent6>
        <a:hlink>
          <a:srgbClr val="60999A"/>
        </a:hlink>
        <a:folHlink>
          <a:srgbClr val="EEBD7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5747</TotalTime>
  <Words>691</Words>
  <Application>Microsoft Office PowerPoint</Application>
  <PresentationFormat>On-screen Show (4:3)</PresentationFormat>
  <Paragraphs>78</Paragraphs>
  <Slides>24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Office Theme</vt:lpstr>
      <vt:lpstr>1_activebynature2[1]</vt:lpstr>
      <vt:lpstr>activebynature2[1]</vt:lpstr>
      <vt:lpstr>13_activebynature2[1]</vt:lpstr>
      <vt:lpstr>SigmaPlot 11.0 Graph</vt:lpstr>
      <vt:lpstr>The Impacts of Wetland Loss in the Canadian Prairies  Pascal Badiou, Lyle Boychuck, and Bryan Page Ducks Unlimited Canada  PPWB January 30, 2013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Ducks Unlimited Canada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DUC</dc:creator>
  <cp:lastModifiedBy>DUC</cp:lastModifiedBy>
  <cp:revision>40</cp:revision>
  <dcterms:created xsi:type="dcterms:W3CDTF">2011-07-13T19:57:46Z</dcterms:created>
  <dcterms:modified xsi:type="dcterms:W3CDTF">2013-01-30T18:22:41Z</dcterms:modified>
</cp:coreProperties>
</file>